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Robot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85006B-D943-40E3-B689-AB255A08F8BF}">
  <a:tblStyle styleId="{B385006B-D943-40E3-B689-AB255A08F8BF}" styleName="Table_0">
    <a:wholeTbl>
      <a:tcTxStyle>
        <a:font>
          <a:latin typeface="Arial"/>
          <a:ea typeface="Arial"/>
          <a:cs typeface="Arial"/>
        </a:font>
        <a:srgbClr val="000000"/>
      </a:tcTxStyle>
      <a:tcStyle>
        <a:tcBdr>
          <a:left>
            <a:ln cap="flat" cmpd="sng">
              <a:solidFill>
                <a:srgbClr val="9FC5E8"/>
              </a:solidFill>
              <a:prstDash val="solid"/>
              <a:round/>
              <a:headEnd len="sm" w="sm" type="none"/>
              <a:tailEnd len="sm" w="sm" type="none"/>
            </a:ln>
          </a:left>
          <a:right>
            <a:ln cap="flat" cmpd="sng">
              <a:solidFill>
                <a:srgbClr val="9FC5E8"/>
              </a:solidFill>
              <a:prstDash val="solid"/>
              <a:round/>
              <a:headEnd len="sm" w="sm" type="none"/>
              <a:tailEnd len="sm" w="sm" type="none"/>
            </a:ln>
          </a:right>
          <a:top>
            <a:ln cap="flat" cmpd="sng">
              <a:solidFill>
                <a:srgbClr val="9FC5E8"/>
              </a:solidFill>
              <a:prstDash val="solid"/>
              <a:round/>
              <a:headEnd len="sm" w="sm" type="none"/>
              <a:tailEnd len="sm" w="sm" type="none"/>
            </a:ln>
          </a:top>
          <a:bottom>
            <a:ln cap="flat" cmpd="sng">
              <a:solidFill>
                <a:srgbClr val="9FC5E8"/>
              </a:solidFill>
              <a:prstDash val="solid"/>
              <a:round/>
              <a:headEnd len="sm" w="sm" type="none"/>
              <a:tailEnd len="sm" w="sm" type="none"/>
            </a:ln>
          </a:bottom>
          <a:insideH>
            <a:ln cap="flat" cmpd="sng">
              <a:solidFill>
                <a:srgbClr val="9FC5E8"/>
              </a:solidFill>
              <a:prstDash val="solid"/>
              <a:round/>
              <a:headEnd len="sm" w="sm" type="none"/>
              <a:tailEnd len="sm" w="sm" type="none"/>
            </a:ln>
          </a:insideH>
          <a:insideV>
            <a:ln cap="flat" cmpd="sng">
              <a:solidFill>
                <a:srgbClr val="9FC5E8"/>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72A4DB7-12CA-464F-9449-BEA81B6180FF}"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Roboto-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231fdcd19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231fdcd19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231fdcd19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231fdcd19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explicit对popularity的影响很大，dummy的影响</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231fdcd19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231fdcd19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231fdcd19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231fdcd19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231fdcd19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231fdcd19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year的</a:t>
            </a:r>
            <a:r>
              <a:rPr lang="en"/>
              <a:t>影响大</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f9aeab7e1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f9aeab7e1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set了一个标准，来区分songs是不是popular的，分类标准</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2295613dc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2295613dc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没有去掉year的时候发现，year的权重太大了influence太strong了，我们希望看到deepertree以及其他因素的影响，所以后面把yeardrop掉了</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2295613dc9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2295613dc9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2295613dc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2295613dc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发现人们对音乐的音量和长度其实还挺在意的</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2295613dc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2295613dc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224a98333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224a9833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ind top music but the popularity music is not cater to my taste</a:t>
            </a:r>
            <a:endParaRPr/>
          </a:p>
          <a:p>
            <a:pPr indent="0" lvl="0" marL="0" rtl="0" algn="l">
              <a:spcBef>
                <a:spcPts val="0"/>
              </a:spcBef>
              <a:spcAft>
                <a:spcPts val="0"/>
              </a:spcAft>
              <a:buNone/>
            </a:pPr>
            <a:r>
              <a:rPr lang="en"/>
              <a:t>Curious about the influence on </a:t>
            </a:r>
            <a:r>
              <a:rPr lang="en"/>
              <a:t>music</a:t>
            </a:r>
            <a:r>
              <a:rPr lang="en"/>
              <a:t> </a:t>
            </a:r>
            <a:r>
              <a:rPr lang="en"/>
              <a:t>popularity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2295613dc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2295613dc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popularity score dericively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2295613dc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2295613dc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2295613dc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2295613dc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234d8a8d0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234d8a8d0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Year </a:t>
            </a:r>
            <a:r>
              <a:rPr lang="en"/>
              <a:t>random</a:t>
            </a:r>
            <a:r>
              <a:rPr lang="en"/>
              <a:t> model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234d8a8d09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234d8a8d09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234d8a8d09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234d8a8d09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234d8a8d09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234d8a8d09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231fdcd19b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231fdcd19b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234d8a8d0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234d8a8d0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231fdcd19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231fdcd19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224a98333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224a98333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231fdcd19b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231fdcd19b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3df5d02fd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3df5d02fd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3e4068a9e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3e4068a9e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3e4068a9e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3e4068a9e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3e4068a9e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3e4068a9e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3e4068a9e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3e4068a9e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3e4068a9e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3e4068a9e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3e4068a9e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3e4068a9e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3e4068a9e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3e4068a9e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3e3e73f1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3e3e73f1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2295613dc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2295613dc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a:t>
            </a:r>
            <a:r>
              <a:rPr lang="en"/>
              <a:t>程度的0-1</a:t>
            </a:r>
            <a:endParaRPr/>
          </a:p>
          <a:p>
            <a:pPr indent="0" lvl="0" marL="0" rtl="0" algn="l">
              <a:spcBef>
                <a:spcPts val="0"/>
              </a:spcBef>
              <a:spcAft>
                <a:spcPts val="0"/>
              </a:spcAft>
              <a:buNone/>
            </a:pPr>
            <a:r>
              <a:rPr lang="en"/>
              <a:t>Features 有实际意义的有自己的衡量单位</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3e3e73f18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3e3e73f18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234d8a8d09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234d8a8d0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234d8a8d09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234d8a8d09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3ce12a002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3ce12a002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Remove </a:t>
            </a:r>
            <a:r>
              <a:rPr lang="en"/>
              <a:t>punctuation</a:t>
            </a:r>
            <a:r>
              <a:rPr lang="en"/>
              <a:t>, special characters, stop words and spaces -&gt; lemmatized word.</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3ce12a002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3ce12a002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3ce12a002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3ce12a002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3c33f95b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3c33f95b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3c33f95b6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3c33f95b6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3c5bab3a4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3c5bab3a4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3ce12a002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3ce12a002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231fdcd19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231fdcd19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Acousticness, Explicit, Valence</a:t>
            </a:r>
            <a:r>
              <a:rPr lang="en"/>
              <a:t>可以解释一下</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3e4068a9ed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3e4068a9e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3ccc97e08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3ccc97e08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3ccc97e08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3ccc97e08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3ccc97e08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3ccc97e08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2295613dc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2295613dc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2295613dc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2295613dc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234d8a8d09_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234d8a8d09_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234d8a8d09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234d8a8d09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231fdcd1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231fdcd1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a:t>
            </a:r>
            <a:r>
              <a:rPr lang="en"/>
              <a:t>大部分在0，年份特别靠前的很老的歌是0，老歌</a:t>
            </a:r>
            <a:endParaRPr/>
          </a:p>
          <a:p>
            <a:pPr indent="0" lvl="0" marL="0" rtl="0" algn="l">
              <a:spcBef>
                <a:spcPts val="0"/>
              </a:spcBef>
              <a:spcAft>
                <a:spcPts val="0"/>
              </a:spcAft>
              <a:buNone/>
            </a:pPr>
            <a:r>
              <a:rPr lang="en"/>
              <a:t>2，30-50，大部分的歌是比较中庸的，很popularity的歌其实不是很多</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231fdcd19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231fdcd19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B6D7A8"/>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com/datasets/ektanegi/spotifydata-19212020" TargetMode="Externa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58.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5.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9.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8.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2.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3.pn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www.kaggle.com/datasets/ektanegi/spotifydata-19212020" TargetMode="External"/><Relationship Id="rId4" Type="http://schemas.openxmlformats.org/officeDocument/2006/relationships/hyperlink" Target="https://www.britannica.com/art/mode-music" TargetMode="External"/><Relationship Id="rId5" Type="http://schemas.openxmlformats.org/officeDocument/2006/relationships/hyperlink" Target="http://www.stat.berkeley.edu/~breiman/RandomForests/cc_home.htm" TargetMode="External"/><Relationship Id="rId6" Type="http://schemas.openxmlformats.org/officeDocument/2006/relationships/hyperlink" Target="https://joy.org.au/livinginthe70s/2021/07/10/very-long-and-very-short-song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20100" y="-33325"/>
            <a:ext cx="9421300" cy="5230775"/>
          </a:xfrm>
          <a:prstGeom prst="rect">
            <a:avLst/>
          </a:prstGeom>
          <a:noFill/>
          <a:ln>
            <a:noFill/>
          </a:ln>
        </p:spPr>
      </p:pic>
      <p:sp>
        <p:nvSpPr>
          <p:cNvPr id="55" name="Google Shape;55;p13"/>
          <p:cNvSpPr txBox="1"/>
          <p:nvPr>
            <p:ph type="ctrTitle"/>
          </p:nvPr>
        </p:nvSpPr>
        <p:spPr>
          <a:xfrm>
            <a:off x="1204475" y="139825"/>
            <a:ext cx="8023800" cy="1272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200"/>
              <a:t>What Makes a Song Popular?</a:t>
            </a:r>
            <a:endParaRPr b="1" sz="4200"/>
          </a:p>
          <a:p>
            <a:pPr indent="0" lvl="0" marL="0" rtl="0" algn="ctr">
              <a:spcBef>
                <a:spcPts val="0"/>
              </a:spcBef>
              <a:spcAft>
                <a:spcPts val="0"/>
              </a:spcAft>
              <a:buNone/>
            </a:pPr>
            <a:r>
              <a:rPr lang="en" sz="1988"/>
              <a:t>                                   -Analysis of Music Popularity on Spotify</a:t>
            </a:r>
            <a:endParaRPr sz="1988"/>
          </a:p>
        </p:txBody>
      </p:sp>
      <p:sp>
        <p:nvSpPr>
          <p:cNvPr id="56" name="Google Shape;56;p13"/>
          <p:cNvSpPr txBox="1"/>
          <p:nvPr>
            <p:ph idx="1" type="subTitle"/>
          </p:nvPr>
        </p:nvSpPr>
        <p:spPr>
          <a:xfrm>
            <a:off x="0" y="3214825"/>
            <a:ext cx="4681800" cy="1473900"/>
          </a:xfrm>
          <a:prstGeom prst="rect">
            <a:avLst/>
          </a:prstGeom>
        </p:spPr>
        <p:txBody>
          <a:bodyPr anchorCtr="0" anchor="t" bIns="91425" lIns="91425" spcFirstLastPara="1" rIns="91425" wrap="square" tIns="91425">
            <a:normAutofit fontScale="62500" lnSpcReduction="20000"/>
          </a:bodyPr>
          <a:lstStyle/>
          <a:p>
            <a:pPr indent="0" lvl="0" marL="0" rtl="0" algn="ctr">
              <a:spcBef>
                <a:spcPts val="0"/>
              </a:spcBef>
              <a:spcAft>
                <a:spcPts val="0"/>
              </a:spcAft>
              <a:buNone/>
            </a:pPr>
            <a:r>
              <a:rPr b="1" lang="en"/>
              <a:t>Jingyi Du (jd3882)</a:t>
            </a:r>
            <a:endParaRPr b="1"/>
          </a:p>
          <a:p>
            <a:pPr indent="0" lvl="0" marL="0" rtl="0" algn="ctr">
              <a:spcBef>
                <a:spcPts val="0"/>
              </a:spcBef>
              <a:spcAft>
                <a:spcPts val="0"/>
              </a:spcAft>
              <a:buNone/>
            </a:pPr>
            <a:r>
              <a:rPr b="1" lang="en"/>
              <a:t>Jingyi Zhang (jz3543)</a:t>
            </a:r>
            <a:endParaRPr b="1"/>
          </a:p>
          <a:p>
            <a:pPr indent="0" lvl="0" marL="0" rtl="0" algn="ctr">
              <a:spcBef>
                <a:spcPts val="0"/>
              </a:spcBef>
              <a:spcAft>
                <a:spcPts val="0"/>
              </a:spcAft>
              <a:buNone/>
            </a:pPr>
            <a:r>
              <a:rPr b="1" lang="en"/>
              <a:t>Jingyu Gu (jg4536)</a:t>
            </a:r>
            <a:endParaRPr b="1"/>
          </a:p>
          <a:p>
            <a:pPr indent="0" lvl="0" marL="0" rtl="0" algn="ctr">
              <a:spcBef>
                <a:spcPts val="0"/>
              </a:spcBef>
              <a:spcAft>
                <a:spcPts val="0"/>
              </a:spcAft>
              <a:buNone/>
            </a:pPr>
            <a:r>
              <a:rPr b="1" lang="en"/>
              <a:t>Yuchen Wang (yw3890)</a:t>
            </a:r>
            <a:endParaRPr b="1"/>
          </a:p>
          <a:p>
            <a:pPr indent="0" lvl="0" marL="0" rtl="0" algn="ctr">
              <a:spcBef>
                <a:spcPts val="0"/>
              </a:spcBef>
              <a:spcAft>
                <a:spcPts val="0"/>
              </a:spcAft>
              <a:buNone/>
            </a:pPr>
            <a:r>
              <a:t/>
            </a:r>
            <a:endParaRPr/>
          </a:p>
          <a:p>
            <a:pPr indent="0" lvl="0" marL="0" rtl="0" algn="ctr">
              <a:spcBef>
                <a:spcPts val="0"/>
              </a:spcBef>
              <a:spcAft>
                <a:spcPts val="0"/>
              </a:spcAft>
              <a:buNone/>
            </a:pPr>
            <a:r>
              <a:rPr lang="en"/>
              <a:t>05</a:t>
            </a:r>
            <a:r>
              <a:rPr lang="en"/>
              <a:t>.04.2023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454425" y="396775"/>
            <a:ext cx="8730600" cy="67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 Visualization: </a:t>
            </a:r>
            <a:r>
              <a:rPr b="1" lang="en"/>
              <a:t>Ind</a:t>
            </a:r>
            <a:r>
              <a:rPr b="1" lang="en"/>
              <a:t>ependent Variables</a:t>
            </a:r>
            <a:endParaRPr b="1"/>
          </a:p>
        </p:txBody>
      </p:sp>
      <p:sp>
        <p:nvSpPr>
          <p:cNvPr id="125" name="Google Shape;125;p22"/>
          <p:cNvSpPr txBox="1"/>
          <p:nvPr>
            <p:ph idx="1" type="body"/>
          </p:nvPr>
        </p:nvSpPr>
        <p:spPr>
          <a:xfrm>
            <a:off x="454425" y="1356700"/>
            <a:ext cx="2628000" cy="185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t>The Correlation between Independent Variables</a:t>
            </a:r>
            <a:endParaRPr/>
          </a:p>
        </p:txBody>
      </p:sp>
      <p:sp>
        <p:nvSpPr>
          <p:cNvPr id="126" name="Google Shape;126;p22"/>
          <p:cNvSpPr txBox="1"/>
          <p:nvPr/>
        </p:nvSpPr>
        <p:spPr>
          <a:xfrm>
            <a:off x="307325" y="2418275"/>
            <a:ext cx="3091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Test the collinearity</a:t>
            </a:r>
            <a:endParaRPr/>
          </a:p>
          <a:p>
            <a:pPr indent="-317500" lvl="0" marL="457200" rtl="0" algn="l">
              <a:spcBef>
                <a:spcPts val="0"/>
              </a:spcBef>
              <a:spcAft>
                <a:spcPts val="0"/>
              </a:spcAft>
              <a:buSzPts val="1400"/>
              <a:buChar char="●"/>
            </a:pPr>
            <a:r>
              <a:rPr lang="en"/>
              <a:t>No high-correlated features</a:t>
            </a:r>
            <a:endParaRPr/>
          </a:p>
        </p:txBody>
      </p:sp>
      <p:pic>
        <p:nvPicPr>
          <p:cNvPr id="127" name="Google Shape;127;p22"/>
          <p:cNvPicPr preferRelativeResize="0"/>
          <p:nvPr/>
        </p:nvPicPr>
        <p:blipFill>
          <a:blip r:embed="rId3">
            <a:alphaModFix/>
          </a:blip>
          <a:stretch>
            <a:fillRect/>
          </a:stretch>
        </p:blipFill>
        <p:spPr>
          <a:xfrm>
            <a:off x="4052225" y="1152350"/>
            <a:ext cx="3747401" cy="3849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idx="1" type="body"/>
          </p:nvPr>
        </p:nvSpPr>
        <p:spPr>
          <a:xfrm>
            <a:off x="445575" y="1229238"/>
            <a:ext cx="3862800" cy="55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t>The Boxplots of Categorical Features</a:t>
            </a:r>
            <a:endParaRPr/>
          </a:p>
        </p:txBody>
      </p:sp>
      <p:sp>
        <p:nvSpPr>
          <p:cNvPr id="133" name="Google Shape;133;p23"/>
          <p:cNvSpPr txBox="1"/>
          <p:nvPr>
            <p:ph type="title"/>
          </p:nvPr>
        </p:nvSpPr>
        <p:spPr>
          <a:xfrm>
            <a:off x="445575" y="387900"/>
            <a:ext cx="8730600" cy="67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 Visualization: Independent Variables</a:t>
            </a:r>
            <a:endParaRPr b="1"/>
          </a:p>
        </p:txBody>
      </p:sp>
      <p:pic>
        <p:nvPicPr>
          <p:cNvPr id="134" name="Google Shape;134;p23"/>
          <p:cNvPicPr preferRelativeResize="0"/>
          <p:nvPr/>
        </p:nvPicPr>
        <p:blipFill rotWithShape="1">
          <a:blip r:embed="rId3">
            <a:alphaModFix/>
          </a:blip>
          <a:srcRect b="0" l="2799" r="0" t="0"/>
          <a:stretch/>
        </p:blipFill>
        <p:spPr>
          <a:xfrm>
            <a:off x="342875" y="1711350"/>
            <a:ext cx="8591850" cy="2468150"/>
          </a:xfrm>
          <a:prstGeom prst="rect">
            <a:avLst/>
          </a:prstGeom>
          <a:noFill/>
          <a:ln>
            <a:noFill/>
          </a:ln>
        </p:spPr>
      </p:pic>
      <p:sp>
        <p:nvSpPr>
          <p:cNvPr id="135" name="Google Shape;135;p23"/>
          <p:cNvSpPr txBox="1"/>
          <p:nvPr/>
        </p:nvSpPr>
        <p:spPr>
          <a:xfrm>
            <a:off x="342875" y="4337100"/>
            <a:ext cx="7554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The influence of categorical features on songs’ popularity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idx="1" type="body"/>
          </p:nvPr>
        </p:nvSpPr>
        <p:spPr>
          <a:xfrm>
            <a:off x="454450" y="1016038"/>
            <a:ext cx="3862800" cy="55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t>The Histograms of Numerical Features</a:t>
            </a:r>
            <a:endParaRPr/>
          </a:p>
        </p:txBody>
      </p:sp>
      <p:sp>
        <p:nvSpPr>
          <p:cNvPr id="141" name="Google Shape;141;p24"/>
          <p:cNvSpPr txBox="1"/>
          <p:nvPr>
            <p:ph type="title"/>
          </p:nvPr>
        </p:nvSpPr>
        <p:spPr>
          <a:xfrm>
            <a:off x="454450" y="340450"/>
            <a:ext cx="8730600" cy="67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 Visualization: Independent Variables</a:t>
            </a:r>
            <a:endParaRPr b="1"/>
          </a:p>
        </p:txBody>
      </p:sp>
      <p:pic>
        <p:nvPicPr>
          <p:cNvPr id="142" name="Google Shape;142;p24"/>
          <p:cNvPicPr preferRelativeResize="0"/>
          <p:nvPr/>
        </p:nvPicPr>
        <p:blipFill>
          <a:blip r:embed="rId3">
            <a:alphaModFix/>
          </a:blip>
          <a:stretch>
            <a:fillRect/>
          </a:stretch>
        </p:blipFill>
        <p:spPr>
          <a:xfrm>
            <a:off x="507625" y="1446850"/>
            <a:ext cx="4937899" cy="3521225"/>
          </a:xfrm>
          <a:prstGeom prst="rect">
            <a:avLst/>
          </a:prstGeom>
          <a:noFill/>
          <a:ln>
            <a:noFill/>
          </a:ln>
        </p:spPr>
      </p:pic>
      <p:sp>
        <p:nvSpPr>
          <p:cNvPr id="143" name="Google Shape;143;p24"/>
          <p:cNvSpPr txBox="1"/>
          <p:nvPr/>
        </p:nvSpPr>
        <p:spPr>
          <a:xfrm>
            <a:off x="5664050" y="1894150"/>
            <a:ext cx="3091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Distributions of each numerical features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458350" y="526300"/>
            <a:ext cx="8730600" cy="67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Machine</a:t>
            </a:r>
            <a:r>
              <a:rPr b="1" lang="en"/>
              <a:t> Learning Preprocessing</a:t>
            </a:r>
            <a:endParaRPr b="1"/>
          </a:p>
        </p:txBody>
      </p:sp>
      <p:sp>
        <p:nvSpPr>
          <p:cNvPr id="149" name="Google Shape;149;p25"/>
          <p:cNvSpPr txBox="1"/>
          <p:nvPr>
            <p:ph idx="1" type="body"/>
          </p:nvPr>
        </p:nvSpPr>
        <p:spPr>
          <a:xfrm>
            <a:off x="458350" y="1500825"/>
            <a:ext cx="8419200" cy="2852100"/>
          </a:xfrm>
          <a:prstGeom prst="rect">
            <a:avLst/>
          </a:prstGeom>
          <a:noFill/>
        </p:spPr>
        <p:txBody>
          <a:bodyPr anchorCtr="0" anchor="t" bIns="91425" lIns="91425" spcFirstLastPara="1" rIns="91425" wrap="square" tIns="91425">
            <a:normAutofit/>
          </a:bodyPr>
          <a:lstStyle/>
          <a:p>
            <a:pPr indent="-355600" lvl="0" marL="457200" rtl="0" algn="l">
              <a:lnSpc>
                <a:spcPct val="150000"/>
              </a:lnSpc>
              <a:spcBef>
                <a:spcPts val="0"/>
              </a:spcBef>
              <a:spcAft>
                <a:spcPts val="0"/>
              </a:spcAft>
              <a:buClr>
                <a:schemeClr val="dk1"/>
              </a:buClr>
              <a:buSzPts val="2000"/>
              <a:buChar char="●"/>
            </a:pPr>
            <a:r>
              <a:rPr lang="en" sz="2000">
                <a:solidFill>
                  <a:schemeClr val="dk1"/>
                </a:solidFill>
              </a:rPr>
              <a:t>Categorical Features Encoding</a:t>
            </a:r>
            <a:endParaRPr sz="2000">
              <a:solidFill>
                <a:schemeClr val="dk1"/>
              </a:solidFill>
            </a:endParaRPr>
          </a:p>
          <a:p>
            <a:pPr indent="-323335" lvl="1" marL="914400" rtl="0" algn="l">
              <a:lnSpc>
                <a:spcPct val="150000"/>
              </a:lnSpc>
              <a:spcBef>
                <a:spcPts val="0"/>
              </a:spcBef>
              <a:spcAft>
                <a:spcPts val="0"/>
              </a:spcAft>
              <a:buClr>
                <a:schemeClr val="dk1"/>
              </a:buClr>
              <a:buSzPts val="1492"/>
              <a:buChar char="○"/>
            </a:pPr>
            <a:r>
              <a:rPr lang="en" sz="1491">
                <a:solidFill>
                  <a:schemeClr val="dk1"/>
                </a:solidFill>
              </a:rPr>
              <a:t>Ordinal Encoding for “key”</a:t>
            </a:r>
            <a:endParaRPr sz="1491">
              <a:solidFill>
                <a:schemeClr val="dk1"/>
              </a:solidFill>
            </a:endParaRPr>
          </a:p>
          <a:p>
            <a:pPr indent="-323335" lvl="1" marL="914400" rtl="0" algn="l">
              <a:lnSpc>
                <a:spcPct val="150000"/>
              </a:lnSpc>
              <a:spcBef>
                <a:spcPts val="0"/>
              </a:spcBef>
              <a:spcAft>
                <a:spcPts val="0"/>
              </a:spcAft>
              <a:buClr>
                <a:schemeClr val="dk1"/>
              </a:buClr>
              <a:buSzPts val="1492"/>
              <a:buChar char="○"/>
            </a:pPr>
            <a:r>
              <a:rPr lang="en" sz="1491">
                <a:solidFill>
                  <a:schemeClr val="dk1"/>
                </a:solidFill>
              </a:rPr>
              <a:t>One-Hot Encoding for mode and explicit which are dummy variables</a:t>
            </a:r>
            <a:endParaRPr sz="1491">
              <a:solidFill>
                <a:schemeClr val="dk1"/>
              </a:solidFill>
            </a:endParaRPr>
          </a:p>
          <a:p>
            <a:pPr indent="-355600" lvl="0" marL="457200" rtl="0" algn="l">
              <a:lnSpc>
                <a:spcPct val="150000"/>
              </a:lnSpc>
              <a:spcBef>
                <a:spcPts val="0"/>
              </a:spcBef>
              <a:spcAft>
                <a:spcPts val="0"/>
              </a:spcAft>
              <a:buClr>
                <a:schemeClr val="dk1"/>
              </a:buClr>
              <a:buSzPts val="2000"/>
              <a:buChar char="●"/>
            </a:pPr>
            <a:r>
              <a:rPr lang="en" sz="2000">
                <a:solidFill>
                  <a:schemeClr val="dk1"/>
                </a:solidFill>
              </a:rPr>
              <a:t>Scaling: </a:t>
            </a:r>
            <a:endParaRPr sz="20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StandardScaler()</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Train test 0.8/0.2 split.</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Scaling</a:t>
            </a:r>
            <a:r>
              <a:rPr lang="en" sz="1600">
                <a:solidFill>
                  <a:schemeClr val="dk1"/>
                </a:solidFill>
              </a:rPr>
              <a:t> for X_train and X_test</a:t>
            </a:r>
            <a:endParaRPr sz="16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Machine Learning: Linear Regression</a:t>
            </a:r>
            <a:endParaRPr b="1"/>
          </a:p>
        </p:txBody>
      </p:sp>
      <p:sp>
        <p:nvSpPr>
          <p:cNvPr id="155" name="Google Shape;155;p26"/>
          <p:cNvSpPr txBox="1"/>
          <p:nvPr>
            <p:ph idx="1" type="body"/>
          </p:nvPr>
        </p:nvSpPr>
        <p:spPr>
          <a:xfrm>
            <a:off x="377750" y="1432163"/>
            <a:ext cx="3862800" cy="55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t>Linear Regression:</a:t>
            </a:r>
            <a:endParaRPr/>
          </a:p>
        </p:txBody>
      </p:sp>
      <p:sp>
        <p:nvSpPr>
          <p:cNvPr id="156" name="Google Shape;156;p26"/>
          <p:cNvSpPr txBox="1"/>
          <p:nvPr/>
        </p:nvSpPr>
        <p:spPr>
          <a:xfrm>
            <a:off x="226400" y="2926600"/>
            <a:ext cx="41655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Score of Linear Regression on the test set is score = 0.7855</a:t>
            </a:r>
            <a:endParaRPr/>
          </a:p>
          <a:p>
            <a:pPr indent="-317500" lvl="0" marL="457200" rtl="0" algn="l">
              <a:spcBef>
                <a:spcPts val="0"/>
              </a:spcBef>
              <a:spcAft>
                <a:spcPts val="0"/>
              </a:spcAft>
              <a:buSzPts val="1400"/>
              <a:buChar char="●"/>
            </a:pPr>
            <a:r>
              <a:rPr lang="en"/>
              <a:t>MSE: 100.69</a:t>
            </a:r>
            <a:endParaRPr/>
          </a:p>
          <a:p>
            <a:pPr indent="-317500" lvl="0" marL="457200" rtl="0" algn="l">
              <a:spcBef>
                <a:spcPts val="0"/>
              </a:spcBef>
              <a:spcAft>
                <a:spcPts val="0"/>
              </a:spcAft>
              <a:buSzPts val="1400"/>
              <a:buChar char="●"/>
            </a:pPr>
            <a:r>
              <a:rPr lang="en"/>
              <a:t>The newer the song is, the higher popularity it will have</a:t>
            </a:r>
            <a:endParaRPr/>
          </a:p>
        </p:txBody>
      </p:sp>
      <p:pic>
        <p:nvPicPr>
          <p:cNvPr id="157" name="Google Shape;157;p26"/>
          <p:cNvPicPr preferRelativeResize="0"/>
          <p:nvPr/>
        </p:nvPicPr>
        <p:blipFill>
          <a:blip r:embed="rId3">
            <a:alphaModFix/>
          </a:blip>
          <a:stretch>
            <a:fillRect/>
          </a:stretch>
        </p:blipFill>
        <p:spPr>
          <a:xfrm>
            <a:off x="4798000" y="1495350"/>
            <a:ext cx="3862800" cy="3250878"/>
          </a:xfrm>
          <a:prstGeom prst="rect">
            <a:avLst/>
          </a:prstGeom>
          <a:noFill/>
          <a:ln>
            <a:noFill/>
          </a:ln>
        </p:spPr>
      </p:pic>
      <p:pic>
        <p:nvPicPr>
          <p:cNvPr id="158" name="Google Shape;158;p26"/>
          <p:cNvPicPr preferRelativeResize="0"/>
          <p:nvPr/>
        </p:nvPicPr>
        <p:blipFill rotWithShape="1">
          <a:blip r:embed="rId4">
            <a:alphaModFix/>
          </a:blip>
          <a:srcRect b="0" l="0" r="3166" t="0"/>
          <a:stretch/>
        </p:blipFill>
        <p:spPr>
          <a:xfrm>
            <a:off x="311700" y="1909500"/>
            <a:ext cx="4084300" cy="724825"/>
          </a:xfrm>
          <a:prstGeom prst="rect">
            <a:avLst/>
          </a:prstGeom>
          <a:noFill/>
          <a:ln>
            <a:noFill/>
          </a:ln>
        </p:spPr>
      </p:pic>
      <p:sp>
        <p:nvSpPr>
          <p:cNvPr id="159" name="Google Shape;159;p26"/>
          <p:cNvSpPr txBox="1"/>
          <p:nvPr>
            <p:ph idx="1" type="body"/>
          </p:nvPr>
        </p:nvSpPr>
        <p:spPr>
          <a:xfrm>
            <a:off x="4748075" y="1086850"/>
            <a:ext cx="3946200" cy="55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t>Feature Importance of Linear Regression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Machine Learning: Decision Tree</a:t>
            </a:r>
            <a:endParaRPr b="1"/>
          </a:p>
        </p:txBody>
      </p:sp>
      <p:sp>
        <p:nvSpPr>
          <p:cNvPr id="165" name="Google Shape;165;p27"/>
          <p:cNvSpPr txBox="1"/>
          <p:nvPr>
            <p:ph idx="1" type="body"/>
          </p:nvPr>
        </p:nvSpPr>
        <p:spPr>
          <a:xfrm>
            <a:off x="311700" y="15293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Decision Tree </a:t>
            </a:r>
            <a:r>
              <a:rPr b="1" lang="en" sz="1500"/>
              <a:t>Classifier:</a:t>
            </a:r>
            <a:endParaRPr b="1" sz="1500"/>
          </a:p>
          <a:p>
            <a:pPr indent="-317500" lvl="0" marL="457200" rtl="0" algn="l">
              <a:spcBef>
                <a:spcPts val="1200"/>
              </a:spcBef>
              <a:spcAft>
                <a:spcPts val="0"/>
              </a:spcAft>
              <a:buClr>
                <a:schemeClr val="dk1"/>
              </a:buClr>
              <a:buSzPts val="1400"/>
              <a:buChar char="●"/>
            </a:pPr>
            <a:r>
              <a:rPr lang="en">
                <a:solidFill>
                  <a:schemeClr val="dk1"/>
                </a:solidFill>
              </a:rPr>
              <a:t>Set </a:t>
            </a:r>
            <a:r>
              <a:rPr lang="en">
                <a:solidFill>
                  <a:schemeClr val="dk1"/>
                </a:solidFill>
              </a:rPr>
              <a:t>popularity score of 55 as the criterion for judging whether the song is popular or not popular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E.g., the song “Let It Ride” with the popularity score of 46 is an NP (not popular) and the song “With a Smile” with popularity scope of 63 is a PO (popular).</a:t>
            </a:r>
            <a:endParaRPr>
              <a:solidFill>
                <a:schemeClr val="dk1"/>
              </a:solidFill>
            </a:endParaRPr>
          </a:p>
        </p:txBody>
      </p:sp>
      <p:pic>
        <p:nvPicPr>
          <p:cNvPr id="166" name="Google Shape;166;p27"/>
          <p:cNvPicPr preferRelativeResize="0"/>
          <p:nvPr/>
        </p:nvPicPr>
        <p:blipFill>
          <a:blip r:embed="rId3">
            <a:alphaModFix/>
          </a:blip>
          <a:stretch>
            <a:fillRect/>
          </a:stretch>
        </p:blipFill>
        <p:spPr>
          <a:xfrm>
            <a:off x="4849975" y="1879638"/>
            <a:ext cx="3646725" cy="1384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Machine Learning: Decision Tree</a:t>
            </a:r>
            <a:endParaRPr b="1"/>
          </a:p>
        </p:txBody>
      </p:sp>
      <p:pic>
        <p:nvPicPr>
          <p:cNvPr id="172" name="Google Shape;172;p28"/>
          <p:cNvPicPr preferRelativeResize="0"/>
          <p:nvPr/>
        </p:nvPicPr>
        <p:blipFill rotWithShape="1">
          <a:blip r:embed="rId3">
            <a:alphaModFix/>
          </a:blip>
          <a:srcRect b="0" l="0" r="9982" t="0"/>
          <a:stretch/>
        </p:blipFill>
        <p:spPr>
          <a:xfrm>
            <a:off x="387900" y="1643725"/>
            <a:ext cx="4833852" cy="2033551"/>
          </a:xfrm>
          <a:prstGeom prst="rect">
            <a:avLst/>
          </a:prstGeom>
          <a:noFill/>
          <a:ln>
            <a:noFill/>
          </a:ln>
        </p:spPr>
      </p:pic>
      <p:pic>
        <p:nvPicPr>
          <p:cNvPr id="173" name="Google Shape;173;p28"/>
          <p:cNvPicPr preferRelativeResize="0"/>
          <p:nvPr/>
        </p:nvPicPr>
        <p:blipFill>
          <a:blip r:embed="rId4">
            <a:alphaModFix/>
          </a:blip>
          <a:stretch>
            <a:fillRect/>
          </a:stretch>
        </p:blipFill>
        <p:spPr>
          <a:xfrm>
            <a:off x="5478250" y="1655951"/>
            <a:ext cx="3277859" cy="1618624"/>
          </a:xfrm>
          <a:prstGeom prst="rect">
            <a:avLst/>
          </a:prstGeom>
          <a:noFill/>
          <a:ln>
            <a:noFill/>
          </a:ln>
        </p:spPr>
      </p:pic>
      <p:sp>
        <p:nvSpPr>
          <p:cNvPr id="174" name="Google Shape;174;p28"/>
          <p:cNvSpPr txBox="1"/>
          <p:nvPr/>
        </p:nvSpPr>
        <p:spPr>
          <a:xfrm>
            <a:off x="387900" y="3822925"/>
            <a:ext cx="7946100" cy="109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t>Insights:</a:t>
            </a:r>
            <a:endParaRPr b="1" sz="1500"/>
          </a:p>
          <a:p>
            <a:pPr indent="-317500" lvl="0" marL="457200" rtl="0" algn="l">
              <a:spcBef>
                <a:spcPts val="0"/>
              </a:spcBef>
              <a:spcAft>
                <a:spcPts val="0"/>
              </a:spcAft>
              <a:buSzPts val="1400"/>
              <a:buChar char="●"/>
            </a:pPr>
            <a:r>
              <a:rPr lang="en"/>
              <a:t>Max_depth =1, tree only consider “year” as the </a:t>
            </a:r>
            <a:r>
              <a:rPr lang="en"/>
              <a:t>criterion</a:t>
            </a:r>
            <a:r>
              <a:rPr lang="en"/>
              <a:t> for classification</a:t>
            </a:r>
            <a:endParaRPr/>
          </a:p>
          <a:p>
            <a:pPr indent="-317500" lvl="0" marL="457200" rtl="0" algn="l">
              <a:spcBef>
                <a:spcPts val="0"/>
              </a:spcBef>
              <a:spcAft>
                <a:spcPts val="0"/>
              </a:spcAft>
              <a:buSzPts val="1400"/>
              <a:buChar char="●"/>
            </a:pPr>
            <a:r>
              <a:rPr lang="en"/>
              <a:t>The attribute “year” has too strong influence.</a:t>
            </a:r>
            <a:endParaRPr/>
          </a:p>
          <a:p>
            <a:pPr indent="-317500" lvl="0" marL="457200" rtl="0" algn="l">
              <a:spcBef>
                <a:spcPts val="0"/>
              </a:spcBef>
              <a:spcAft>
                <a:spcPts val="0"/>
              </a:spcAft>
              <a:buSzPts val="1400"/>
              <a:buChar char="●"/>
            </a:pPr>
            <a:r>
              <a:rPr lang="en"/>
              <a:t>To get deeper tree, we need to drop it.</a:t>
            </a:r>
            <a:endParaRPr/>
          </a:p>
        </p:txBody>
      </p:sp>
      <p:sp>
        <p:nvSpPr>
          <p:cNvPr id="175" name="Google Shape;175;p28"/>
          <p:cNvSpPr txBox="1"/>
          <p:nvPr>
            <p:ph idx="1" type="body"/>
          </p:nvPr>
        </p:nvSpPr>
        <p:spPr>
          <a:xfrm>
            <a:off x="311700" y="1185625"/>
            <a:ext cx="4552200" cy="5583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b="1" lang="en" sz="1500"/>
              <a:t>Hyperparameter Tuning and Best Model Selection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Machine Learning: Decision Tree</a:t>
            </a:r>
            <a:endParaRPr b="1"/>
          </a:p>
        </p:txBody>
      </p:sp>
      <p:pic>
        <p:nvPicPr>
          <p:cNvPr id="181" name="Google Shape;181;p29"/>
          <p:cNvPicPr preferRelativeResize="0"/>
          <p:nvPr/>
        </p:nvPicPr>
        <p:blipFill>
          <a:blip r:embed="rId3">
            <a:alphaModFix/>
          </a:blip>
          <a:stretch>
            <a:fillRect/>
          </a:stretch>
        </p:blipFill>
        <p:spPr>
          <a:xfrm>
            <a:off x="401825" y="1667737"/>
            <a:ext cx="5454725" cy="2082174"/>
          </a:xfrm>
          <a:prstGeom prst="rect">
            <a:avLst/>
          </a:prstGeom>
          <a:noFill/>
          <a:ln>
            <a:noFill/>
          </a:ln>
        </p:spPr>
      </p:pic>
      <p:sp>
        <p:nvSpPr>
          <p:cNvPr id="182" name="Google Shape;182;p29"/>
          <p:cNvSpPr txBox="1"/>
          <p:nvPr/>
        </p:nvSpPr>
        <p:spPr>
          <a:xfrm>
            <a:off x="6111900" y="2090700"/>
            <a:ext cx="2720400" cy="962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500"/>
              <a:t>Model </a:t>
            </a:r>
            <a:r>
              <a:rPr b="1" lang="en" sz="1500"/>
              <a:t>Performance</a:t>
            </a:r>
            <a:r>
              <a:rPr b="1" lang="en" sz="1500"/>
              <a:t>:</a:t>
            </a:r>
            <a:endParaRPr b="1" sz="1500"/>
          </a:p>
          <a:p>
            <a:pPr indent="-317500" lvl="0" marL="457200" rtl="0" algn="l">
              <a:spcBef>
                <a:spcPts val="0"/>
              </a:spcBef>
              <a:spcAft>
                <a:spcPts val="0"/>
              </a:spcAft>
              <a:buSzPts val="1400"/>
              <a:buChar char="●"/>
            </a:pPr>
            <a:r>
              <a:rPr lang="en"/>
              <a:t>The best max depth=9</a:t>
            </a:r>
            <a:endParaRPr/>
          </a:p>
          <a:p>
            <a:pPr indent="-317500" lvl="0" marL="457200" rtl="0" algn="l">
              <a:spcBef>
                <a:spcPts val="0"/>
              </a:spcBef>
              <a:spcAft>
                <a:spcPts val="0"/>
              </a:spcAft>
              <a:buSzPts val="1400"/>
              <a:buChar char="●"/>
            </a:pPr>
            <a:r>
              <a:rPr lang="en"/>
              <a:t>Model accuracy=0.87</a:t>
            </a:r>
            <a:endParaRPr/>
          </a:p>
        </p:txBody>
      </p:sp>
      <p:sp>
        <p:nvSpPr>
          <p:cNvPr id="183" name="Google Shape;183;p29"/>
          <p:cNvSpPr txBox="1"/>
          <p:nvPr>
            <p:ph idx="1" type="body"/>
          </p:nvPr>
        </p:nvSpPr>
        <p:spPr>
          <a:xfrm>
            <a:off x="311700" y="1185625"/>
            <a:ext cx="4552200" cy="5583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b="1" lang="en" sz="1500"/>
              <a:t>Hyperparameter Tuning and Best Model Selection</a:t>
            </a:r>
            <a:endParaRPr/>
          </a:p>
        </p:txBody>
      </p:sp>
      <p:sp>
        <p:nvSpPr>
          <p:cNvPr id="184" name="Google Shape;184;p29"/>
          <p:cNvSpPr txBox="1"/>
          <p:nvPr/>
        </p:nvSpPr>
        <p:spPr>
          <a:xfrm>
            <a:off x="401825" y="3882825"/>
            <a:ext cx="7946100" cy="88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t>Insights:</a:t>
            </a:r>
            <a:endParaRPr b="1" sz="1500"/>
          </a:p>
          <a:p>
            <a:pPr indent="-317500" lvl="0" marL="457200" rtl="0" algn="l">
              <a:spcBef>
                <a:spcPts val="0"/>
              </a:spcBef>
              <a:spcAft>
                <a:spcPts val="0"/>
              </a:spcAft>
              <a:buSzPts val="1400"/>
              <a:buChar char="●"/>
            </a:pPr>
            <a:r>
              <a:rPr lang="en"/>
              <a:t>After dropping “year”, we achieve a deeper tree which take more features into consideration</a:t>
            </a:r>
            <a:endParaRPr/>
          </a:p>
          <a:p>
            <a:pPr indent="-317500" lvl="0" marL="457200" rtl="0" algn="l">
              <a:spcBef>
                <a:spcPts val="0"/>
              </a:spcBef>
              <a:spcAft>
                <a:spcPts val="0"/>
              </a:spcAft>
              <a:buSzPts val="1400"/>
              <a:buChar char="●"/>
            </a:pPr>
            <a:r>
              <a:rPr lang="en"/>
              <a:t>Avoid Over-fitting on a specific dataset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Machine Learning: Decision Tree</a:t>
            </a:r>
            <a:endParaRPr b="1"/>
          </a:p>
        </p:txBody>
      </p:sp>
      <p:pic>
        <p:nvPicPr>
          <p:cNvPr id="190" name="Google Shape;190;p30"/>
          <p:cNvPicPr preferRelativeResize="0"/>
          <p:nvPr/>
        </p:nvPicPr>
        <p:blipFill>
          <a:blip r:embed="rId3">
            <a:alphaModFix/>
          </a:blip>
          <a:stretch>
            <a:fillRect/>
          </a:stretch>
        </p:blipFill>
        <p:spPr>
          <a:xfrm>
            <a:off x="311700" y="1428200"/>
            <a:ext cx="5016224" cy="3574675"/>
          </a:xfrm>
          <a:prstGeom prst="rect">
            <a:avLst/>
          </a:prstGeom>
          <a:noFill/>
          <a:ln>
            <a:noFill/>
          </a:ln>
        </p:spPr>
      </p:pic>
      <p:pic>
        <p:nvPicPr>
          <p:cNvPr id="191" name="Google Shape;191;p30"/>
          <p:cNvPicPr preferRelativeResize="0"/>
          <p:nvPr/>
        </p:nvPicPr>
        <p:blipFill>
          <a:blip r:embed="rId4">
            <a:alphaModFix/>
          </a:blip>
          <a:stretch>
            <a:fillRect/>
          </a:stretch>
        </p:blipFill>
        <p:spPr>
          <a:xfrm>
            <a:off x="5710724" y="1428200"/>
            <a:ext cx="3165651" cy="2514169"/>
          </a:xfrm>
          <a:prstGeom prst="rect">
            <a:avLst/>
          </a:prstGeom>
          <a:noFill/>
          <a:ln>
            <a:noFill/>
          </a:ln>
        </p:spPr>
      </p:pic>
      <p:sp>
        <p:nvSpPr>
          <p:cNvPr id="192" name="Google Shape;192;p30"/>
          <p:cNvSpPr txBox="1"/>
          <p:nvPr/>
        </p:nvSpPr>
        <p:spPr>
          <a:xfrm>
            <a:off x="5710725" y="3983125"/>
            <a:ext cx="29907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Year;</a:t>
            </a:r>
            <a:endParaRPr/>
          </a:p>
          <a:p>
            <a:pPr indent="-317500" lvl="0" marL="457200" rtl="0" algn="l">
              <a:spcBef>
                <a:spcPts val="0"/>
              </a:spcBef>
              <a:spcAft>
                <a:spcPts val="0"/>
              </a:spcAft>
              <a:buSzPts val="1400"/>
              <a:buChar char="●"/>
            </a:pPr>
            <a:r>
              <a:rPr lang="en"/>
              <a:t>Loudness;</a:t>
            </a:r>
            <a:endParaRPr/>
          </a:p>
          <a:p>
            <a:pPr indent="-317500" lvl="0" marL="457200" rtl="0" algn="l">
              <a:spcBef>
                <a:spcPts val="0"/>
              </a:spcBef>
              <a:spcAft>
                <a:spcPts val="0"/>
              </a:spcAft>
              <a:buSzPts val="1400"/>
              <a:buChar char="●"/>
            </a:pPr>
            <a:r>
              <a:rPr lang="en"/>
              <a:t>Duration of the song.</a:t>
            </a:r>
            <a:endParaRPr/>
          </a:p>
        </p:txBody>
      </p:sp>
      <p:sp>
        <p:nvSpPr>
          <p:cNvPr id="193" name="Google Shape;193;p30"/>
          <p:cNvSpPr txBox="1"/>
          <p:nvPr>
            <p:ph idx="1" type="body"/>
          </p:nvPr>
        </p:nvSpPr>
        <p:spPr>
          <a:xfrm>
            <a:off x="311700" y="1155675"/>
            <a:ext cx="4552200" cy="55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t>Feature Importance Evaluation - Top 3</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Machine Learning: Decision Tree</a:t>
            </a:r>
            <a:endParaRPr b="1"/>
          </a:p>
        </p:txBody>
      </p:sp>
      <p:sp>
        <p:nvSpPr>
          <p:cNvPr id="199" name="Google Shape;199;p31"/>
          <p:cNvSpPr txBox="1"/>
          <p:nvPr>
            <p:ph idx="1" type="body"/>
          </p:nvPr>
        </p:nvSpPr>
        <p:spPr>
          <a:xfrm>
            <a:off x="311700" y="1304875"/>
            <a:ext cx="7898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chemeClr val="dk1"/>
                </a:solidFill>
              </a:rPr>
              <a:t>Model Performance on test set</a:t>
            </a:r>
            <a:endParaRPr b="1" sz="1500">
              <a:solidFill>
                <a:schemeClr val="dk1"/>
              </a:solidFill>
            </a:endParaRPr>
          </a:p>
          <a:p>
            <a:pPr indent="0" lvl="0" marL="0" rtl="0" algn="l">
              <a:spcBef>
                <a:spcPts val="1200"/>
              </a:spcBef>
              <a:spcAft>
                <a:spcPts val="1200"/>
              </a:spcAft>
              <a:buNone/>
            </a:pPr>
            <a:r>
              <a:rPr b="1" lang="en" sz="1500"/>
              <a:t>R^2 - Decision Tree Classifier</a:t>
            </a:r>
            <a:endParaRPr b="1" sz="1500"/>
          </a:p>
        </p:txBody>
      </p:sp>
      <p:pic>
        <p:nvPicPr>
          <p:cNvPr id="200" name="Google Shape;200;p31"/>
          <p:cNvPicPr preferRelativeResize="0"/>
          <p:nvPr/>
        </p:nvPicPr>
        <p:blipFill>
          <a:blip r:embed="rId3">
            <a:alphaModFix/>
          </a:blip>
          <a:stretch>
            <a:fillRect/>
          </a:stretch>
        </p:blipFill>
        <p:spPr>
          <a:xfrm>
            <a:off x="404300" y="2164677"/>
            <a:ext cx="7482899" cy="1118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465375" y="461663"/>
            <a:ext cx="9077700" cy="87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Motivation: </a:t>
            </a:r>
            <a:endParaRPr b="1"/>
          </a:p>
          <a:p>
            <a:pPr indent="0" lvl="0" marL="0" rtl="0" algn="l">
              <a:spcBef>
                <a:spcPts val="0"/>
              </a:spcBef>
              <a:spcAft>
                <a:spcPts val="0"/>
              </a:spcAft>
              <a:buNone/>
            </a:pPr>
            <a:r>
              <a:rPr b="1" lang="en"/>
              <a:t>Why is this song popular?</a:t>
            </a:r>
            <a:endParaRPr b="1"/>
          </a:p>
        </p:txBody>
      </p:sp>
      <p:sp>
        <p:nvSpPr>
          <p:cNvPr id="62" name="Google Shape;62;p14"/>
          <p:cNvSpPr txBox="1"/>
          <p:nvPr>
            <p:ph idx="1" type="body"/>
          </p:nvPr>
        </p:nvSpPr>
        <p:spPr>
          <a:xfrm>
            <a:off x="311700" y="1727100"/>
            <a:ext cx="8520600" cy="3416400"/>
          </a:xfrm>
          <a:prstGeom prst="rect">
            <a:avLst/>
          </a:prstGeom>
        </p:spPr>
        <p:txBody>
          <a:bodyPr anchorCtr="0" anchor="t" bIns="91425" lIns="91425" spcFirstLastPara="1" rIns="91425" wrap="square" tIns="91425">
            <a:normAutofit/>
          </a:bodyPr>
          <a:lstStyle/>
          <a:p>
            <a:pPr indent="-361950" lvl="0" marL="457200" rtl="0" algn="l">
              <a:spcBef>
                <a:spcPts val="1500"/>
              </a:spcBef>
              <a:spcAft>
                <a:spcPts val="0"/>
              </a:spcAft>
              <a:buClr>
                <a:srgbClr val="374151"/>
              </a:buClr>
              <a:buSzPts val="2100"/>
              <a:buFont typeface="Roboto"/>
              <a:buChar char="●"/>
            </a:pPr>
            <a:r>
              <a:rPr lang="en" sz="2100">
                <a:solidFill>
                  <a:srgbClr val="374151"/>
                </a:solidFill>
                <a:latin typeface="Roboto"/>
                <a:ea typeface="Roboto"/>
                <a:cs typeface="Roboto"/>
                <a:sym typeface="Roboto"/>
              </a:rPr>
              <a:t>What are the most popular genres of music on Spotify, and how have they changed over time?</a:t>
            </a:r>
            <a:endParaRPr sz="2100">
              <a:solidFill>
                <a:srgbClr val="374151"/>
              </a:solidFill>
              <a:latin typeface="Roboto"/>
              <a:ea typeface="Roboto"/>
              <a:cs typeface="Roboto"/>
              <a:sym typeface="Roboto"/>
            </a:endParaRPr>
          </a:p>
          <a:p>
            <a:pPr indent="-361950" lvl="0" marL="457200" rtl="0" algn="l">
              <a:spcBef>
                <a:spcPts val="0"/>
              </a:spcBef>
              <a:spcAft>
                <a:spcPts val="0"/>
              </a:spcAft>
              <a:buClr>
                <a:srgbClr val="374151"/>
              </a:buClr>
              <a:buSzPts val="2100"/>
              <a:buFont typeface="Roboto"/>
              <a:buChar char="●"/>
            </a:pPr>
            <a:r>
              <a:rPr lang="en" sz="2100">
                <a:solidFill>
                  <a:srgbClr val="374151"/>
                </a:solidFill>
                <a:latin typeface="Roboto"/>
                <a:ea typeface="Roboto"/>
                <a:cs typeface="Roboto"/>
                <a:sym typeface="Roboto"/>
              </a:rPr>
              <a:t>Are there any trends in the characteristics of popular songs, such as tempo or duration?</a:t>
            </a:r>
            <a:endParaRPr sz="2100">
              <a:solidFill>
                <a:srgbClr val="374151"/>
              </a:solidFill>
              <a:latin typeface="Roboto"/>
              <a:ea typeface="Roboto"/>
              <a:cs typeface="Roboto"/>
              <a:sym typeface="Roboto"/>
            </a:endParaRPr>
          </a:p>
          <a:p>
            <a:pPr indent="-361950" lvl="0" marL="457200" rtl="0" algn="l">
              <a:spcBef>
                <a:spcPts val="0"/>
              </a:spcBef>
              <a:spcAft>
                <a:spcPts val="0"/>
              </a:spcAft>
              <a:buClr>
                <a:srgbClr val="374151"/>
              </a:buClr>
              <a:buSzPts val="2100"/>
              <a:buFont typeface="Roboto"/>
              <a:buChar char="●"/>
            </a:pPr>
            <a:r>
              <a:rPr lang="en" sz="2100">
                <a:solidFill>
                  <a:srgbClr val="374151"/>
                </a:solidFill>
                <a:latin typeface="Roboto"/>
                <a:ea typeface="Roboto"/>
                <a:cs typeface="Roboto"/>
                <a:sym typeface="Roboto"/>
              </a:rPr>
              <a:t>How to recommend songs based on user listening records?</a:t>
            </a:r>
            <a:endParaRPr sz="2100">
              <a:solidFill>
                <a:srgbClr val="374151"/>
              </a:solidFill>
              <a:latin typeface="Roboto"/>
              <a:ea typeface="Roboto"/>
              <a:cs typeface="Roboto"/>
              <a:sym typeface="Roboto"/>
            </a:endParaRPr>
          </a:p>
          <a:p>
            <a:pPr indent="0" lvl="0" marL="0" rtl="0" algn="l">
              <a:spcBef>
                <a:spcPts val="1500"/>
              </a:spcBef>
              <a:spcAft>
                <a:spcPts val="1200"/>
              </a:spcAft>
              <a:buNone/>
            </a:pPr>
            <a:r>
              <a:t/>
            </a:r>
            <a:endParaRPr/>
          </a:p>
        </p:txBody>
      </p:sp>
      <p:pic>
        <p:nvPicPr>
          <p:cNvPr id="63" name="Google Shape;63;p14"/>
          <p:cNvPicPr preferRelativeResize="0"/>
          <p:nvPr/>
        </p:nvPicPr>
        <p:blipFill>
          <a:blip r:embed="rId3">
            <a:alphaModFix/>
          </a:blip>
          <a:stretch>
            <a:fillRect/>
          </a:stretch>
        </p:blipFill>
        <p:spPr>
          <a:xfrm>
            <a:off x="5868325" y="70138"/>
            <a:ext cx="2769525" cy="1656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Machine Learning: Decision Tree</a:t>
            </a:r>
            <a:endParaRPr b="1"/>
          </a:p>
        </p:txBody>
      </p:sp>
      <p:sp>
        <p:nvSpPr>
          <p:cNvPr id="206" name="Google Shape;206;p32"/>
          <p:cNvSpPr txBox="1"/>
          <p:nvPr>
            <p:ph idx="1" type="body"/>
          </p:nvPr>
        </p:nvSpPr>
        <p:spPr>
          <a:xfrm>
            <a:off x="387900" y="1037413"/>
            <a:ext cx="7898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Decision Tree </a:t>
            </a:r>
            <a:r>
              <a:rPr b="1" lang="en" sz="1500"/>
              <a:t>Regressor:</a:t>
            </a:r>
            <a:endParaRPr b="1" sz="1500"/>
          </a:p>
          <a:p>
            <a:pPr indent="0" lvl="0" marL="0" rtl="0" algn="l">
              <a:spcBef>
                <a:spcPts val="1200"/>
              </a:spcBef>
              <a:spcAft>
                <a:spcPts val="1200"/>
              </a:spcAft>
              <a:buNone/>
            </a:pPr>
            <a:r>
              <a:t/>
            </a:r>
            <a:endParaRPr b="1" sz="1500"/>
          </a:p>
        </p:txBody>
      </p:sp>
      <p:sp>
        <p:nvSpPr>
          <p:cNvPr id="207" name="Google Shape;207;p32"/>
          <p:cNvSpPr txBox="1"/>
          <p:nvPr/>
        </p:nvSpPr>
        <p:spPr>
          <a:xfrm>
            <a:off x="5321825" y="1560450"/>
            <a:ext cx="2720400" cy="962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500"/>
              <a:t>Model Performance:</a:t>
            </a:r>
            <a:endParaRPr b="1" sz="1500"/>
          </a:p>
          <a:p>
            <a:pPr indent="-317500" lvl="0" marL="457200" rtl="0" algn="l">
              <a:spcBef>
                <a:spcPts val="0"/>
              </a:spcBef>
              <a:spcAft>
                <a:spcPts val="0"/>
              </a:spcAft>
              <a:buSzPts val="1400"/>
              <a:buChar char="●"/>
            </a:pPr>
            <a:r>
              <a:rPr lang="en"/>
              <a:t>The best max depth=8</a:t>
            </a:r>
            <a:endParaRPr/>
          </a:p>
          <a:p>
            <a:pPr indent="-317500" lvl="0" marL="457200" rtl="0" algn="l">
              <a:spcBef>
                <a:spcPts val="0"/>
              </a:spcBef>
              <a:spcAft>
                <a:spcPts val="0"/>
              </a:spcAft>
              <a:buSzPts val="1400"/>
              <a:buChar char="●"/>
            </a:pPr>
            <a:r>
              <a:rPr lang="en"/>
              <a:t>Model R^2 =0.87</a:t>
            </a:r>
            <a:endParaRPr/>
          </a:p>
        </p:txBody>
      </p:sp>
      <p:pic>
        <p:nvPicPr>
          <p:cNvPr id="208" name="Google Shape;208;p32"/>
          <p:cNvPicPr preferRelativeResize="0"/>
          <p:nvPr/>
        </p:nvPicPr>
        <p:blipFill>
          <a:blip r:embed="rId3">
            <a:alphaModFix/>
          </a:blip>
          <a:stretch>
            <a:fillRect/>
          </a:stretch>
        </p:blipFill>
        <p:spPr>
          <a:xfrm>
            <a:off x="489050" y="1484250"/>
            <a:ext cx="4331608" cy="3416400"/>
          </a:xfrm>
          <a:prstGeom prst="rect">
            <a:avLst/>
          </a:prstGeom>
          <a:noFill/>
          <a:ln>
            <a:noFill/>
          </a:ln>
        </p:spPr>
      </p:pic>
      <p:sp>
        <p:nvSpPr>
          <p:cNvPr id="209" name="Google Shape;209;p32"/>
          <p:cNvSpPr txBox="1"/>
          <p:nvPr/>
        </p:nvSpPr>
        <p:spPr>
          <a:xfrm>
            <a:off x="5361275" y="4165650"/>
            <a:ext cx="318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select the best model with the maximum validation </a:t>
            </a:r>
            <a:r>
              <a:rPr lang="en"/>
              <a:t>accuracy</a:t>
            </a:r>
            <a:endParaRPr/>
          </a:p>
        </p:txBody>
      </p:sp>
      <p:cxnSp>
        <p:nvCxnSpPr>
          <p:cNvPr id="210" name="Google Shape;210;p32"/>
          <p:cNvCxnSpPr>
            <a:endCxn id="209" idx="1"/>
          </p:cNvCxnSpPr>
          <p:nvPr/>
        </p:nvCxnSpPr>
        <p:spPr>
          <a:xfrm flipH="1" rot="10800000">
            <a:off x="3795275" y="4473450"/>
            <a:ext cx="1566000" cy="9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Machine Learning: Decision Tree</a:t>
            </a:r>
            <a:endParaRPr b="1"/>
          </a:p>
        </p:txBody>
      </p:sp>
      <p:sp>
        <p:nvSpPr>
          <p:cNvPr id="216" name="Google Shape;216;p33"/>
          <p:cNvSpPr txBox="1"/>
          <p:nvPr/>
        </p:nvSpPr>
        <p:spPr>
          <a:xfrm>
            <a:off x="5573300" y="3923200"/>
            <a:ext cx="29907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Year;</a:t>
            </a:r>
            <a:endParaRPr/>
          </a:p>
          <a:p>
            <a:pPr indent="-317500" lvl="0" marL="457200" rtl="0" algn="l">
              <a:spcBef>
                <a:spcPts val="0"/>
              </a:spcBef>
              <a:spcAft>
                <a:spcPts val="0"/>
              </a:spcAft>
              <a:buSzPts val="1400"/>
              <a:buChar char="●"/>
            </a:pPr>
            <a:r>
              <a:rPr lang="en"/>
              <a:t>Loudness;</a:t>
            </a:r>
            <a:endParaRPr/>
          </a:p>
          <a:p>
            <a:pPr indent="-317500" lvl="0" marL="457200" rtl="0" algn="l">
              <a:spcBef>
                <a:spcPts val="0"/>
              </a:spcBef>
              <a:spcAft>
                <a:spcPts val="0"/>
              </a:spcAft>
              <a:buSzPts val="1400"/>
              <a:buChar char="●"/>
            </a:pPr>
            <a:r>
              <a:rPr lang="en"/>
              <a:t>Explicit.</a:t>
            </a:r>
            <a:endParaRPr/>
          </a:p>
        </p:txBody>
      </p:sp>
      <p:pic>
        <p:nvPicPr>
          <p:cNvPr id="217" name="Google Shape;217;p33"/>
          <p:cNvPicPr preferRelativeResize="0"/>
          <p:nvPr/>
        </p:nvPicPr>
        <p:blipFill>
          <a:blip r:embed="rId3">
            <a:alphaModFix/>
          </a:blip>
          <a:stretch>
            <a:fillRect/>
          </a:stretch>
        </p:blipFill>
        <p:spPr>
          <a:xfrm>
            <a:off x="311700" y="1378950"/>
            <a:ext cx="4871749" cy="3612150"/>
          </a:xfrm>
          <a:prstGeom prst="rect">
            <a:avLst/>
          </a:prstGeom>
          <a:noFill/>
          <a:ln>
            <a:noFill/>
          </a:ln>
        </p:spPr>
      </p:pic>
      <p:pic>
        <p:nvPicPr>
          <p:cNvPr id="218" name="Google Shape;218;p33"/>
          <p:cNvPicPr preferRelativeResize="0"/>
          <p:nvPr/>
        </p:nvPicPr>
        <p:blipFill>
          <a:blip r:embed="rId4">
            <a:alphaModFix/>
          </a:blip>
          <a:stretch>
            <a:fillRect/>
          </a:stretch>
        </p:blipFill>
        <p:spPr>
          <a:xfrm>
            <a:off x="5458201" y="1509650"/>
            <a:ext cx="3374100" cy="2276610"/>
          </a:xfrm>
          <a:prstGeom prst="rect">
            <a:avLst/>
          </a:prstGeom>
          <a:noFill/>
          <a:ln>
            <a:noFill/>
          </a:ln>
        </p:spPr>
      </p:pic>
      <p:sp>
        <p:nvSpPr>
          <p:cNvPr id="219" name="Google Shape;219;p33"/>
          <p:cNvSpPr txBox="1"/>
          <p:nvPr>
            <p:ph idx="1" type="body"/>
          </p:nvPr>
        </p:nvSpPr>
        <p:spPr>
          <a:xfrm>
            <a:off x="311700" y="1155675"/>
            <a:ext cx="4552200" cy="55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t>Feature Importance Evaluation - Top 3</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Machine Learning: Decision Tree</a:t>
            </a:r>
            <a:endParaRPr b="1"/>
          </a:p>
        </p:txBody>
      </p:sp>
      <p:sp>
        <p:nvSpPr>
          <p:cNvPr id="225" name="Google Shape;225;p34"/>
          <p:cNvSpPr txBox="1"/>
          <p:nvPr>
            <p:ph idx="1" type="body"/>
          </p:nvPr>
        </p:nvSpPr>
        <p:spPr>
          <a:xfrm>
            <a:off x="387900" y="1152475"/>
            <a:ext cx="7898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500">
                <a:solidFill>
                  <a:schemeClr val="dk1"/>
                </a:solidFill>
              </a:rPr>
              <a:t>Model Performance on test set</a:t>
            </a:r>
            <a:endParaRPr b="1" sz="1500">
              <a:solidFill>
                <a:schemeClr val="dk1"/>
              </a:solidFill>
            </a:endParaRPr>
          </a:p>
          <a:p>
            <a:pPr indent="0" lvl="0" marL="0" rtl="0" algn="l">
              <a:spcBef>
                <a:spcPts val="1200"/>
              </a:spcBef>
              <a:spcAft>
                <a:spcPts val="0"/>
              </a:spcAft>
              <a:buClr>
                <a:schemeClr val="dk1"/>
              </a:buClr>
              <a:buSzPts val="1100"/>
              <a:buFont typeface="Arial"/>
              <a:buNone/>
            </a:pPr>
            <a:r>
              <a:rPr b="1" lang="en" sz="1500"/>
              <a:t>R^2 - Decision Tree Regressor</a:t>
            </a:r>
            <a:endParaRPr b="1" sz="1500"/>
          </a:p>
          <a:p>
            <a:pPr indent="0" lvl="0" marL="0" rtl="0" algn="l">
              <a:spcBef>
                <a:spcPts val="1200"/>
              </a:spcBef>
              <a:spcAft>
                <a:spcPts val="0"/>
              </a:spcAft>
              <a:buNone/>
            </a:pPr>
            <a:r>
              <a:rPr b="1" lang="en" sz="1500"/>
              <a:t>R^2</a:t>
            </a:r>
            <a:endParaRPr b="1" sz="1500"/>
          </a:p>
          <a:p>
            <a:pPr indent="0" lvl="0" marL="0" rtl="0" algn="l">
              <a:spcBef>
                <a:spcPts val="1200"/>
              </a:spcBef>
              <a:spcAft>
                <a:spcPts val="0"/>
              </a:spcAft>
              <a:buNone/>
            </a:pPr>
            <a:r>
              <a:t/>
            </a:r>
            <a:endParaRPr b="1" sz="1500"/>
          </a:p>
          <a:p>
            <a:pPr indent="0" lvl="0" marL="0" rtl="0" algn="l">
              <a:spcBef>
                <a:spcPts val="1200"/>
              </a:spcBef>
              <a:spcAft>
                <a:spcPts val="0"/>
              </a:spcAft>
              <a:buNone/>
            </a:pPr>
            <a:r>
              <a:rPr b="1" lang="en" sz="1500"/>
              <a:t>MSE - Decision Tree Regressor</a:t>
            </a:r>
            <a:endParaRPr b="1" sz="1500"/>
          </a:p>
          <a:p>
            <a:pPr indent="0" lvl="0" marL="0" rtl="0" algn="l">
              <a:spcBef>
                <a:spcPts val="1200"/>
              </a:spcBef>
              <a:spcAft>
                <a:spcPts val="0"/>
              </a:spcAft>
              <a:buNone/>
            </a:pPr>
            <a:r>
              <a:rPr b="1" lang="en" sz="1500"/>
              <a:t>MSE</a:t>
            </a:r>
            <a:endParaRPr b="1" sz="1500"/>
          </a:p>
          <a:p>
            <a:pPr indent="0" lvl="0" marL="0" rtl="0" algn="l">
              <a:spcBef>
                <a:spcPts val="1200"/>
              </a:spcBef>
              <a:spcAft>
                <a:spcPts val="1200"/>
              </a:spcAft>
              <a:buNone/>
            </a:pPr>
            <a:r>
              <a:t/>
            </a:r>
            <a:endParaRPr b="1" sz="1500"/>
          </a:p>
        </p:txBody>
      </p:sp>
      <p:pic>
        <p:nvPicPr>
          <p:cNvPr id="226" name="Google Shape;226;p34"/>
          <p:cNvPicPr preferRelativeResize="0"/>
          <p:nvPr/>
        </p:nvPicPr>
        <p:blipFill rotWithShape="1">
          <a:blip r:embed="rId3">
            <a:alphaModFix/>
          </a:blip>
          <a:srcRect b="0" l="0" r="-2259" t="0"/>
          <a:stretch/>
        </p:blipFill>
        <p:spPr>
          <a:xfrm>
            <a:off x="387900" y="1928300"/>
            <a:ext cx="7967825" cy="738750"/>
          </a:xfrm>
          <a:prstGeom prst="rect">
            <a:avLst/>
          </a:prstGeom>
          <a:noFill/>
          <a:ln>
            <a:noFill/>
          </a:ln>
        </p:spPr>
      </p:pic>
      <p:pic>
        <p:nvPicPr>
          <p:cNvPr id="227" name="Google Shape;227;p34"/>
          <p:cNvPicPr preferRelativeResize="0"/>
          <p:nvPr/>
        </p:nvPicPr>
        <p:blipFill>
          <a:blip r:embed="rId4">
            <a:alphaModFix/>
          </a:blip>
          <a:stretch>
            <a:fillRect/>
          </a:stretch>
        </p:blipFill>
        <p:spPr>
          <a:xfrm>
            <a:off x="387900" y="3223775"/>
            <a:ext cx="7748127" cy="1493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Machine Learning: Random Forest</a:t>
            </a:r>
            <a:endParaRPr b="1"/>
          </a:p>
        </p:txBody>
      </p:sp>
      <p:sp>
        <p:nvSpPr>
          <p:cNvPr id="233" name="Google Shape;233;p35"/>
          <p:cNvSpPr txBox="1"/>
          <p:nvPr>
            <p:ph idx="1" type="body"/>
          </p:nvPr>
        </p:nvSpPr>
        <p:spPr>
          <a:xfrm>
            <a:off x="459450" y="4417000"/>
            <a:ext cx="6519900" cy="464700"/>
          </a:xfrm>
          <a:prstGeom prst="rect">
            <a:avLst/>
          </a:prstGeom>
        </p:spPr>
        <p:txBody>
          <a:bodyPr anchorCtr="0" anchor="t" bIns="91425" lIns="91425" spcFirstLastPara="1" rIns="91425" wrap="square" tIns="91425">
            <a:normAutofit fontScale="92500"/>
          </a:bodyPr>
          <a:lstStyle/>
          <a:p>
            <a:pPr indent="-316706" lvl="0" marL="457200" rtl="0" algn="l">
              <a:spcBef>
                <a:spcPts val="0"/>
              </a:spcBef>
              <a:spcAft>
                <a:spcPts val="0"/>
              </a:spcAft>
              <a:buClr>
                <a:schemeClr val="dk1"/>
              </a:buClr>
              <a:buSzPct val="100000"/>
              <a:buChar char="●"/>
            </a:pPr>
            <a:r>
              <a:rPr lang="en" sz="1500">
                <a:solidFill>
                  <a:schemeClr val="dk1"/>
                </a:solidFill>
              </a:rPr>
              <a:t>Max_depth = 9, max_feature = 0.6, max_samples=0.3, n_estimators = 170</a:t>
            </a:r>
            <a:endParaRPr sz="1500">
              <a:solidFill>
                <a:schemeClr val="dk1"/>
              </a:solidFill>
            </a:endParaRPr>
          </a:p>
        </p:txBody>
      </p:sp>
      <p:pic>
        <p:nvPicPr>
          <p:cNvPr id="234" name="Google Shape;234;p35"/>
          <p:cNvPicPr preferRelativeResize="0"/>
          <p:nvPr/>
        </p:nvPicPr>
        <p:blipFill>
          <a:blip r:embed="rId3">
            <a:alphaModFix/>
          </a:blip>
          <a:stretch>
            <a:fillRect/>
          </a:stretch>
        </p:blipFill>
        <p:spPr>
          <a:xfrm>
            <a:off x="459450" y="1524825"/>
            <a:ext cx="6421875" cy="1623075"/>
          </a:xfrm>
          <a:prstGeom prst="rect">
            <a:avLst/>
          </a:prstGeom>
          <a:noFill/>
          <a:ln>
            <a:noFill/>
          </a:ln>
        </p:spPr>
      </p:pic>
      <p:pic>
        <p:nvPicPr>
          <p:cNvPr id="235" name="Google Shape;235;p35"/>
          <p:cNvPicPr preferRelativeResize="0"/>
          <p:nvPr/>
        </p:nvPicPr>
        <p:blipFill>
          <a:blip r:embed="rId4">
            <a:alphaModFix/>
          </a:blip>
          <a:stretch>
            <a:fillRect/>
          </a:stretch>
        </p:blipFill>
        <p:spPr>
          <a:xfrm>
            <a:off x="459450" y="3578800"/>
            <a:ext cx="5867400" cy="838200"/>
          </a:xfrm>
          <a:prstGeom prst="rect">
            <a:avLst/>
          </a:prstGeom>
          <a:noFill/>
          <a:ln>
            <a:noFill/>
          </a:ln>
        </p:spPr>
      </p:pic>
      <p:sp>
        <p:nvSpPr>
          <p:cNvPr id="236" name="Google Shape;236;p35"/>
          <p:cNvSpPr txBox="1"/>
          <p:nvPr/>
        </p:nvSpPr>
        <p:spPr>
          <a:xfrm>
            <a:off x="372100" y="108120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600">
                <a:solidFill>
                  <a:schemeClr val="dk2"/>
                </a:solidFill>
              </a:rPr>
              <a:t>Random Forest Classifier</a:t>
            </a:r>
            <a:endParaRPr/>
          </a:p>
        </p:txBody>
      </p:sp>
      <p:sp>
        <p:nvSpPr>
          <p:cNvPr id="237" name="Google Shape;237;p35"/>
          <p:cNvSpPr txBox="1"/>
          <p:nvPr/>
        </p:nvSpPr>
        <p:spPr>
          <a:xfrm>
            <a:off x="459450" y="3138263"/>
            <a:ext cx="5290800" cy="415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 sz="1500">
                <a:solidFill>
                  <a:schemeClr val="dk1"/>
                </a:solidFill>
              </a:rPr>
              <a:t>Find the best estimator using cross-validation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Machine Learning: </a:t>
            </a:r>
            <a:r>
              <a:rPr b="1" lang="en"/>
              <a:t>Random Forest</a:t>
            </a:r>
            <a:endParaRPr b="1"/>
          </a:p>
          <a:p>
            <a:pPr indent="0" lvl="0" marL="0" rtl="0" algn="l">
              <a:spcBef>
                <a:spcPts val="0"/>
              </a:spcBef>
              <a:spcAft>
                <a:spcPts val="0"/>
              </a:spcAft>
              <a:buNone/>
            </a:pPr>
            <a:r>
              <a:t/>
            </a:r>
            <a:endParaRPr b="1"/>
          </a:p>
        </p:txBody>
      </p:sp>
      <p:sp>
        <p:nvSpPr>
          <p:cNvPr id="243" name="Google Shape;243;p36"/>
          <p:cNvSpPr txBox="1"/>
          <p:nvPr>
            <p:ph idx="1" type="body"/>
          </p:nvPr>
        </p:nvSpPr>
        <p:spPr>
          <a:xfrm>
            <a:off x="422925" y="1132175"/>
            <a:ext cx="5793900" cy="442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t>Model Performance - Random Forest </a:t>
            </a:r>
            <a:r>
              <a:rPr b="1" lang="en" sz="1500"/>
              <a:t>Classifier</a:t>
            </a:r>
            <a:endParaRPr b="1" sz="1500"/>
          </a:p>
        </p:txBody>
      </p:sp>
      <p:pic>
        <p:nvPicPr>
          <p:cNvPr id="244" name="Google Shape;244;p36"/>
          <p:cNvPicPr preferRelativeResize="0"/>
          <p:nvPr/>
        </p:nvPicPr>
        <p:blipFill>
          <a:blip r:embed="rId3">
            <a:alphaModFix/>
          </a:blip>
          <a:stretch>
            <a:fillRect/>
          </a:stretch>
        </p:blipFill>
        <p:spPr>
          <a:xfrm>
            <a:off x="502825" y="1574663"/>
            <a:ext cx="5467350" cy="885825"/>
          </a:xfrm>
          <a:prstGeom prst="rect">
            <a:avLst/>
          </a:prstGeom>
          <a:noFill/>
          <a:ln>
            <a:noFill/>
          </a:ln>
        </p:spPr>
      </p:pic>
      <p:sp>
        <p:nvSpPr>
          <p:cNvPr id="245" name="Google Shape;245;p36"/>
          <p:cNvSpPr txBox="1"/>
          <p:nvPr/>
        </p:nvSpPr>
        <p:spPr>
          <a:xfrm>
            <a:off x="3757375" y="2838925"/>
            <a:ext cx="27645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rPr>
              <a:t>Feature</a:t>
            </a:r>
            <a:r>
              <a:rPr lang="en"/>
              <a:t> </a:t>
            </a:r>
            <a:r>
              <a:rPr b="1" lang="en" sz="1500">
                <a:solidFill>
                  <a:schemeClr val="dk2"/>
                </a:solidFill>
              </a:rPr>
              <a:t>Importance - Top 5</a:t>
            </a:r>
            <a:endParaRPr b="1" sz="1500">
              <a:solidFill>
                <a:schemeClr val="dk2"/>
              </a:solidFill>
            </a:endParaRPr>
          </a:p>
          <a:p>
            <a:pPr indent="0" lvl="0" marL="0" rtl="0" algn="l">
              <a:spcBef>
                <a:spcPts val="0"/>
              </a:spcBef>
              <a:spcAft>
                <a:spcPts val="0"/>
              </a:spcAft>
              <a:buNone/>
            </a:pPr>
            <a:r>
              <a:t/>
            </a:r>
            <a:endParaRPr b="1" sz="1500">
              <a:solidFill>
                <a:schemeClr val="dk2"/>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Year</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Loudness</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Speechiness</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Energy</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Acousticness</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pic>
        <p:nvPicPr>
          <p:cNvPr id="246" name="Google Shape;246;p36"/>
          <p:cNvPicPr preferRelativeResize="0"/>
          <p:nvPr/>
        </p:nvPicPr>
        <p:blipFill>
          <a:blip r:embed="rId4">
            <a:alphaModFix/>
          </a:blip>
          <a:stretch>
            <a:fillRect/>
          </a:stretch>
        </p:blipFill>
        <p:spPr>
          <a:xfrm>
            <a:off x="502825" y="2615450"/>
            <a:ext cx="2852925" cy="2319050"/>
          </a:xfrm>
          <a:prstGeom prst="rect">
            <a:avLst/>
          </a:prstGeom>
          <a:noFill/>
          <a:ln>
            <a:noFill/>
          </a:ln>
        </p:spPr>
      </p:pic>
      <p:sp>
        <p:nvSpPr>
          <p:cNvPr id="247" name="Google Shape;247;p36"/>
          <p:cNvSpPr txBox="1"/>
          <p:nvPr/>
        </p:nvSpPr>
        <p:spPr>
          <a:xfrm>
            <a:off x="6123600" y="1574675"/>
            <a:ext cx="157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Accuracy: 0.97</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Machine Learning: Random Forest</a:t>
            </a:r>
            <a:endParaRPr b="1"/>
          </a:p>
        </p:txBody>
      </p:sp>
      <p:sp>
        <p:nvSpPr>
          <p:cNvPr id="253" name="Google Shape;253;p37"/>
          <p:cNvSpPr txBox="1"/>
          <p:nvPr>
            <p:ph idx="1" type="body"/>
          </p:nvPr>
        </p:nvSpPr>
        <p:spPr>
          <a:xfrm>
            <a:off x="459450" y="4303575"/>
            <a:ext cx="8381100" cy="43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Char char="●"/>
            </a:pPr>
            <a:r>
              <a:rPr lang="en" sz="1500">
                <a:solidFill>
                  <a:schemeClr val="dk1"/>
                </a:solidFill>
              </a:rPr>
              <a:t>Max_depth = 7, max_feature = 0.8, max_samples=0.3, n_estimators = 50</a:t>
            </a:r>
            <a:endParaRPr sz="1500">
              <a:solidFill>
                <a:schemeClr val="dk1"/>
              </a:solidFill>
            </a:endParaRPr>
          </a:p>
        </p:txBody>
      </p:sp>
      <p:pic>
        <p:nvPicPr>
          <p:cNvPr id="254" name="Google Shape;254;p37"/>
          <p:cNvPicPr preferRelativeResize="0"/>
          <p:nvPr/>
        </p:nvPicPr>
        <p:blipFill>
          <a:blip r:embed="rId3">
            <a:alphaModFix/>
          </a:blip>
          <a:stretch>
            <a:fillRect/>
          </a:stretch>
        </p:blipFill>
        <p:spPr>
          <a:xfrm>
            <a:off x="459450" y="1602000"/>
            <a:ext cx="6594775" cy="1279425"/>
          </a:xfrm>
          <a:prstGeom prst="rect">
            <a:avLst/>
          </a:prstGeom>
          <a:noFill/>
          <a:ln>
            <a:noFill/>
          </a:ln>
        </p:spPr>
      </p:pic>
      <p:pic>
        <p:nvPicPr>
          <p:cNvPr id="255" name="Google Shape;255;p37"/>
          <p:cNvPicPr preferRelativeResize="0"/>
          <p:nvPr/>
        </p:nvPicPr>
        <p:blipFill>
          <a:blip r:embed="rId4">
            <a:alphaModFix/>
          </a:blip>
          <a:stretch>
            <a:fillRect/>
          </a:stretch>
        </p:blipFill>
        <p:spPr>
          <a:xfrm>
            <a:off x="459450" y="3462824"/>
            <a:ext cx="5167050" cy="807350"/>
          </a:xfrm>
          <a:prstGeom prst="rect">
            <a:avLst/>
          </a:prstGeom>
          <a:noFill/>
          <a:ln>
            <a:noFill/>
          </a:ln>
        </p:spPr>
      </p:pic>
      <p:sp>
        <p:nvSpPr>
          <p:cNvPr id="256" name="Google Shape;256;p37"/>
          <p:cNvSpPr txBox="1"/>
          <p:nvPr/>
        </p:nvSpPr>
        <p:spPr>
          <a:xfrm>
            <a:off x="372100" y="108120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600">
                <a:solidFill>
                  <a:schemeClr val="dk2"/>
                </a:solidFill>
              </a:rPr>
              <a:t>Random Forest Regressor</a:t>
            </a:r>
            <a:endParaRPr/>
          </a:p>
        </p:txBody>
      </p:sp>
      <p:sp>
        <p:nvSpPr>
          <p:cNvPr id="257" name="Google Shape;257;p37"/>
          <p:cNvSpPr txBox="1"/>
          <p:nvPr/>
        </p:nvSpPr>
        <p:spPr>
          <a:xfrm>
            <a:off x="459450" y="2971113"/>
            <a:ext cx="5290800" cy="415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 sz="1500">
                <a:solidFill>
                  <a:schemeClr val="dk1"/>
                </a:solidFill>
              </a:rPr>
              <a:t>Find the best estimator using cross-validation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Machine Learning: Random Forest</a:t>
            </a:r>
            <a:endParaRPr b="1"/>
          </a:p>
          <a:p>
            <a:pPr indent="0" lvl="0" marL="0" rtl="0" algn="l">
              <a:spcBef>
                <a:spcPts val="0"/>
              </a:spcBef>
              <a:spcAft>
                <a:spcPts val="0"/>
              </a:spcAft>
              <a:buNone/>
            </a:pPr>
            <a:r>
              <a:t/>
            </a:r>
            <a:endParaRPr/>
          </a:p>
        </p:txBody>
      </p:sp>
      <p:sp>
        <p:nvSpPr>
          <p:cNvPr id="263" name="Google Shape;263;p38"/>
          <p:cNvSpPr txBox="1"/>
          <p:nvPr/>
        </p:nvSpPr>
        <p:spPr>
          <a:xfrm>
            <a:off x="3557625" y="2730088"/>
            <a:ext cx="3004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rPr>
              <a:t>Feature</a:t>
            </a:r>
            <a:r>
              <a:rPr lang="en"/>
              <a:t> </a:t>
            </a:r>
            <a:r>
              <a:rPr b="1" lang="en" sz="1500">
                <a:solidFill>
                  <a:schemeClr val="dk2"/>
                </a:solidFill>
              </a:rPr>
              <a:t>Importance - Top 5</a:t>
            </a:r>
            <a:endParaRPr b="1" sz="1500">
              <a:solidFill>
                <a:schemeClr val="dk2"/>
              </a:solidFill>
            </a:endParaRPr>
          </a:p>
          <a:p>
            <a:pPr indent="0" lvl="0" marL="0" rtl="0" algn="l">
              <a:spcBef>
                <a:spcPts val="0"/>
              </a:spcBef>
              <a:spcAft>
                <a:spcPts val="0"/>
              </a:spcAft>
              <a:buNone/>
            </a:pPr>
            <a:r>
              <a:t/>
            </a:r>
            <a:endParaRPr b="1" sz="1500">
              <a:solidFill>
                <a:schemeClr val="dk2"/>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Y</a:t>
            </a:r>
            <a:r>
              <a:rPr lang="en" sz="1500">
                <a:solidFill>
                  <a:schemeClr val="dk1"/>
                </a:solidFill>
              </a:rPr>
              <a:t>ear</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Acousticness</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Energy</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Loudness</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Speechiness</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pic>
        <p:nvPicPr>
          <p:cNvPr id="264" name="Google Shape;264;p38"/>
          <p:cNvPicPr preferRelativeResize="0"/>
          <p:nvPr/>
        </p:nvPicPr>
        <p:blipFill>
          <a:blip r:embed="rId3">
            <a:alphaModFix/>
          </a:blip>
          <a:stretch>
            <a:fillRect/>
          </a:stretch>
        </p:blipFill>
        <p:spPr>
          <a:xfrm>
            <a:off x="435150" y="1600950"/>
            <a:ext cx="3809475" cy="947975"/>
          </a:xfrm>
          <a:prstGeom prst="rect">
            <a:avLst/>
          </a:prstGeom>
          <a:noFill/>
          <a:ln>
            <a:noFill/>
          </a:ln>
        </p:spPr>
      </p:pic>
      <p:pic>
        <p:nvPicPr>
          <p:cNvPr id="265" name="Google Shape;265;p38"/>
          <p:cNvPicPr preferRelativeResize="0"/>
          <p:nvPr/>
        </p:nvPicPr>
        <p:blipFill>
          <a:blip r:embed="rId4">
            <a:alphaModFix/>
          </a:blip>
          <a:stretch>
            <a:fillRect/>
          </a:stretch>
        </p:blipFill>
        <p:spPr>
          <a:xfrm>
            <a:off x="435150" y="2656525"/>
            <a:ext cx="2850700" cy="2179025"/>
          </a:xfrm>
          <a:prstGeom prst="rect">
            <a:avLst/>
          </a:prstGeom>
          <a:noFill/>
          <a:ln>
            <a:noFill/>
          </a:ln>
        </p:spPr>
      </p:pic>
      <p:sp>
        <p:nvSpPr>
          <p:cNvPr id="266" name="Google Shape;266;p38"/>
          <p:cNvSpPr txBox="1"/>
          <p:nvPr/>
        </p:nvSpPr>
        <p:spPr>
          <a:xfrm>
            <a:off x="4478225" y="1577000"/>
            <a:ext cx="16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MSE: 82.00</a:t>
            </a:r>
            <a:endParaRPr/>
          </a:p>
        </p:txBody>
      </p:sp>
      <p:sp>
        <p:nvSpPr>
          <p:cNvPr id="267" name="Google Shape;267;p38"/>
          <p:cNvSpPr txBox="1"/>
          <p:nvPr>
            <p:ph idx="1" type="body"/>
          </p:nvPr>
        </p:nvSpPr>
        <p:spPr>
          <a:xfrm>
            <a:off x="387900" y="1158450"/>
            <a:ext cx="5793900" cy="442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t>Model Performance - Random Forest Regressor</a:t>
            </a:r>
            <a:endParaRPr b="1" sz="1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9"/>
          <p:cNvSpPr txBox="1"/>
          <p:nvPr>
            <p:ph type="title"/>
          </p:nvPr>
        </p:nvSpPr>
        <p:spPr>
          <a:xfrm>
            <a:off x="311700" y="414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Machine Learning: SVM</a:t>
            </a:r>
            <a:endParaRPr b="1"/>
          </a:p>
        </p:txBody>
      </p:sp>
      <p:pic>
        <p:nvPicPr>
          <p:cNvPr id="273" name="Google Shape;273;p39"/>
          <p:cNvPicPr preferRelativeResize="0"/>
          <p:nvPr/>
        </p:nvPicPr>
        <p:blipFill>
          <a:blip r:embed="rId3">
            <a:alphaModFix/>
          </a:blip>
          <a:stretch>
            <a:fillRect/>
          </a:stretch>
        </p:blipFill>
        <p:spPr>
          <a:xfrm>
            <a:off x="447100" y="1588500"/>
            <a:ext cx="5675175" cy="1558100"/>
          </a:xfrm>
          <a:prstGeom prst="rect">
            <a:avLst/>
          </a:prstGeom>
          <a:noFill/>
          <a:ln>
            <a:noFill/>
          </a:ln>
        </p:spPr>
      </p:pic>
      <p:sp>
        <p:nvSpPr>
          <p:cNvPr id="274" name="Google Shape;274;p39"/>
          <p:cNvSpPr txBox="1"/>
          <p:nvPr/>
        </p:nvSpPr>
        <p:spPr>
          <a:xfrm>
            <a:off x="447100" y="2858475"/>
            <a:ext cx="6238500" cy="205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t/>
            </a:r>
            <a:endParaRPr b="1" sz="1650">
              <a:solidFill>
                <a:schemeClr val="dk1"/>
              </a:solidFill>
            </a:endParaRPr>
          </a:p>
          <a:p>
            <a:pPr indent="0" lvl="0" marL="0" rtl="0" algn="l">
              <a:lnSpc>
                <a:spcPct val="100000"/>
              </a:lnSpc>
              <a:spcBef>
                <a:spcPts val="1200"/>
              </a:spcBef>
              <a:spcAft>
                <a:spcPts val="0"/>
              </a:spcAft>
              <a:buNone/>
            </a:pPr>
            <a:r>
              <a:rPr b="1" lang="en" sz="1650">
                <a:solidFill>
                  <a:schemeClr val="dk1"/>
                </a:solidFill>
              </a:rPr>
              <a:t>H</a:t>
            </a:r>
            <a:r>
              <a:rPr b="1" lang="en" sz="1650">
                <a:solidFill>
                  <a:schemeClr val="dk1"/>
                </a:solidFill>
              </a:rPr>
              <a:t>yperparameter Tuning</a:t>
            </a:r>
            <a:endParaRPr b="1" sz="1650">
              <a:solidFill>
                <a:schemeClr val="dk1"/>
              </a:solidFill>
            </a:endParaRPr>
          </a:p>
          <a:p>
            <a:pPr indent="-323850" lvl="0" marL="457200" rtl="0" algn="l">
              <a:lnSpc>
                <a:spcPct val="100000"/>
              </a:lnSpc>
              <a:spcBef>
                <a:spcPts val="1200"/>
              </a:spcBef>
              <a:spcAft>
                <a:spcPts val="0"/>
              </a:spcAft>
              <a:buClr>
                <a:schemeClr val="dk1"/>
              </a:buClr>
              <a:buSzPts val="1500"/>
              <a:buChar char="●"/>
            </a:pPr>
            <a:r>
              <a:rPr lang="en" sz="1500">
                <a:solidFill>
                  <a:schemeClr val="dk1"/>
                </a:solidFill>
              </a:rPr>
              <a:t>Find the best regularization parameter C using cross-validation</a:t>
            </a:r>
            <a:endParaRPr sz="1500">
              <a:solidFill>
                <a:schemeClr val="dk1"/>
              </a:solidFill>
            </a:endParaRPr>
          </a:p>
          <a:p>
            <a:pPr indent="-323850" lvl="0" marL="457200" rtl="0" algn="l">
              <a:lnSpc>
                <a:spcPct val="135714"/>
              </a:lnSpc>
              <a:spcBef>
                <a:spcPts val="0"/>
              </a:spcBef>
              <a:spcAft>
                <a:spcPts val="0"/>
              </a:spcAft>
              <a:buClr>
                <a:schemeClr val="dk1"/>
              </a:buClr>
              <a:buSzPts val="1500"/>
              <a:buChar char="●"/>
            </a:pPr>
            <a:r>
              <a:rPr lang="en" sz="1500">
                <a:solidFill>
                  <a:schemeClr val="dk1"/>
                </a:solidFill>
              </a:rPr>
              <a:t>Best parameter is 0.1.</a:t>
            </a:r>
            <a:endParaRPr sz="15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35714"/>
              </a:lnSpc>
              <a:spcBef>
                <a:spcPts val="0"/>
              </a:spcBef>
              <a:spcAft>
                <a:spcPts val="0"/>
              </a:spcAft>
              <a:buClr>
                <a:schemeClr val="dk1"/>
              </a:buClr>
              <a:buSzPts val="1100"/>
              <a:buFont typeface="Arial"/>
              <a:buNone/>
            </a:pPr>
            <a:r>
              <a:t/>
            </a:r>
            <a:endParaRPr b="1" sz="1650">
              <a:solidFill>
                <a:schemeClr val="dk1"/>
              </a:solidFill>
              <a:latin typeface="Courier New"/>
              <a:ea typeface="Courier New"/>
              <a:cs typeface="Courier New"/>
              <a:sym typeface="Courier New"/>
            </a:endParaRPr>
          </a:p>
        </p:txBody>
      </p:sp>
      <p:sp>
        <p:nvSpPr>
          <p:cNvPr id="275" name="Google Shape;275;p39"/>
          <p:cNvSpPr txBox="1"/>
          <p:nvPr/>
        </p:nvSpPr>
        <p:spPr>
          <a:xfrm>
            <a:off x="372100" y="1081200"/>
            <a:ext cx="4392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600">
                <a:solidFill>
                  <a:schemeClr val="dk2"/>
                </a:solidFill>
              </a:rPr>
              <a:t>Support Vector Machine Classifier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0"/>
          <p:cNvSpPr txBox="1"/>
          <p:nvPr>
            <p:ph type="title"/>
          </p:nvPr>
        </p:nvSpPr>
        <p:spPr>
          <a:xfrm>
            <a:off x="367950" y="445025"/>
            <a:ext cx="846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Machine Learning: SVM</a:t>
            </a:r>
            <a:endParaRPr b="1"/>
          </a:p>
        </p:txBody>
      </p:sp>
      <p:pic>
        <p:nvPicPr>
          <p:cNvPr id="281" name="Google Shape;281;p40"/>
          <p:cNvPicPr preferRelativeResize="0"/>
          <p:nvPr/>
        </p:nvPicPr>
        <p:blipFill>
          <a:blip r:embed="rId3">
            <a:alphaModFix/>
          </a:blip>
          <a:stretch>
            <a:fillRect/>
          </a:stretch>
        </p:blipFill>
        <p:spPr>
          <a:xfrm>
            <a:off x="3431175" y="1319150"/>
            <a:ext cx="4938250" cy="1457325"/>
          </a:xfrm>
          <a:prstGeom prst="rect">
            <a:avLst/>
          </a:prstGeom>
          <a:noFill/>
          <a:ln>
            <a:noFill/>
          </a:ln>
        </p:spPr>
      </p:pic>
      <p:sp>
        <p:nvSpPr>
          <p:cNvPr id="282" name="Google Shape;282;p40"/>
          <p:cNvSpPr txBox="1"/>
          <p:nvPr/>
        </p:nvSpPr>
        <p:spPr>
          <a:xfrm>
            <a:off x="367950" y="1248875"/>
            <a:ext cx="6968700" cy="1527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chemeClr val="dk2"/>
                </a:solidFill>
              </a:rPr>
              <a:t>Model Performance - SVC</a:t>
            </a:r>
            <a:endParaRPr sz="1700"/>
          </a:p>
          <a:p>
            <a:pPr indent="0" lvl="0" marL="0" rtl="0" algn="l">
              <a:spcBef>
                <a:spcPts val="1200"/>
              </a:spcBef>
              <a:spcAft>
                <a:spcPts val="0"/>
              </a:spcAft>
              <a:buNone/>
            </a:pPr>
            <a:r>
              <a:rPr lang="en" sz="1500"/>
              <a:t>Accuracy: </a:t>
            </a:r>
            <a:r>
              <a:rPr lang="en" sz="1500"/>
              <a:t>0.86</a:t>
            </a:r>
            <a:endParaRPr sz="1500"/>
          </a:p>
          <a:p>
            <a:pPr indent="0" lvl="0" marL="0" rtl="0" algn="l">
              <a:spcBef>
                <a:spcPts val="0"/>
              </a:spcBef>
              <a:spcAft>
                <a:spcPts val="0"/>
              </a:spcAft>
              <a:buNone/>
            </a:pPr>
            <a:r>
              <a:rPr lang="en" sz="1500">
                <a:solidFill>
                  <a:schemeClr val="dk2"/>
                </a:solidFill>
              </a:rPr>
              <a:t>lower than decision tree(0.8697) </a:t>
            </a:r>
            <a:endParaRPr sz="1500">
              <a:solidFill>
                <a:schemeClr val="dk2"/>
              </a:solidFill>
            </a:endParaRPr>
          </a:p>
          <a:p>
            <a:pPr indent="0" lvl="0" marL="0" rtl="0" algn="l">
              <a:spcBef>
                <a:spcPts val="0"/>
              </a:spcBef>
              <a:spcAft>
                <a:spcPts val="0"/>
              </a:spcAft>
              <a:buNone/>
            </a:pPr>
            <a:r>
              <a:rPr lang="en" sz="1500">
                <a:solidFill>
                  <a:schemeClr val="dk2"/>
                </a:solidFill>
              </a:rPr>
              <a:t>and random forest(0.9715)</a:t>
            </a:r>
            <a:endParaRPr sz="1500">
              <a:solidFill>
                <a:schemeClr val="dk2"/>
              </a:solidFill>
            </a:endParaRPr>
          </a:p>
          <a:p>
            <a:pPr indent="0" lvl="0" marL="0" rtl="0" algn="l">
              <a:spcBef>
                <a:spcPts val="0"/>
              </a:spcBef>
              <a:spcAft>
                <a:spcPts val="0"/>
              </a:spcAft>
              <a:buNone/>
            </a:pPr>
            <a:r>
              <a:rPr lang="en" sz="1500">
                <a:solidFill>
                  <a:schemeClr val="dk2"/>
                </a:solidFill>
              </a:rPr>
              <a:t>So it is not a good method.</a:t>
            </a:r>
            <a:endParaRPr sz="1500">
              <a:solidFill>
                <a:schemeClr val="dk2"/>
              </a:solidFill>
            </a:endParaRPr>
          </a:p>
        </p:txBody>
      </p:sp>
      <p:sp>
        <p:nvSpPr>
          <p:cNvPr id="283" name="Google Shape;283;p40"/>
          <p:cNvSpPr txBox="1"/>
          <p:nvPr/>
        </p:nvSpPr>
        <p:spPr>
          <a:xfrm>
            <a:off x="423575" y="3058900"/>
            <a:ext cx="2742300" cy="167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500">
                <a:solidFill>
                  <a:schemeClr val="dk2"/>
                </a:solidFill>
              </a:rPr>
              <a:t>Feature</a:t>
            </a:r>
            <a:r>
              <a:rPr lang="en">
                <a:solidFill>
                  <a:schemeClr val="dk1"/>
                </a:solidFill>
              </a:rPr>
              <a:t> </a:t>
            </a:r>
            <a:r>
              <a:rPr b="1" lang="en" sz="1500">
                <a:solidFill>
                  <a:schemeClr val="dk2"/>
                </a:solidFill>
              </a:rPr>
              <a:t>Importance - Top 3</a:t>
            </a:r>
            <a:endParaRPr b="1" sz="1500">
              <a:solidFill>
                <a:schemeClr val="dk2"/>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Year</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Danceability</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Acousticness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a:solidFill>
                <a:schemeClr val="dk1"/>
              </a:solidFill>
            </a:endParaRPr>
          </a:p>
        </p:txBody>
      </p:sp>
      <p:pic>
        <p:nvPicPr>
          <p:cNvPr id="284" name="Google Shape;284;p40"/>
          <p:cNvPicPr preferRelativeResize="0"/>
          <p:nvPr/>
        </p:nvPicPr>
        <p:blipFill>
          <a:blip r:embed="rId4">
            <a:alphaModFix/>
          </a:blip>
          <a:stretch>
            <a:fillRect/>
          </a:stretch>
        </p:blipFill>
        <p:spPr>
          <a:xfrm>
            <a:off x="3431175" y="3007638"/>
            <a:ext cx="2632543" cy="199258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1"/>
          <p:cNvSpPr txBox="1"/>
          <p:nvPr>
            <p:ph type="title"/>
          </p:nvPr>
        </p:nvSpPr>
        <p:spPr>
          <a:xfrm>
            <a:off x="3879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Machine Learning: SVM</a:t>
            </a:r>
            <a:endParaRPr b="1"/>
          </a:p>
          <a:p>
            <a:pPr indent="0" lvl="0" marL="0" rtl="0" algn="l">
              <a:spcBef>
                <a:spcPts val="0"/>
              </a:spcBef>
              <a:spcAft>
                <a:spcPts val="0"/>
              </a:spcAft>
              <a:buNone/>
            </a:pPr>
            <a:r>
              <a:t/>
            </a:r>
            <a:endParaRPr/>
          </a:p>
        </p:txBody>
      </p:sp>
      <p:pic>
        <p:nvPicPr>
          <p:cNvPr id="290" name="Google Shape;290;p41"/>
          <p:cNvPicPr preferRelativeResize="0"/>
          <p:nvPr/>
        </p:nvPicPr>
        <p:blipFill>
          <a:blip r:embed="rId3">
            <a:alphaModFix/>
          </a:blip>
          <a:stretch>
            <a:fillRect/>
          </a:stretch>
        </p:blipFill>
        <p:spPr>
          <a:xfrm>
            <a:off x="472002" y="1575787"/>
            <a:ext cx="4816426" cy="1678875"/>
          </a:xfrm>
          <a:prstGeom prst="rect">
            <a:avLst/>
          </a:prstGeom>
          <a:noFill/>
          <a:ln>
            <a:noFill/>
          </a:ln>
        </p:spPr>
      </p:pic>
      <p:sp>
        <p:nvSpPr>
          <p:cNvPr id="291" name="Google Shape;291;p41"/>
          <p:cNvSpPr txBox="1"/>
          <p:nvPr/>
        </p:nvSpPr>
        <p:spPr>
          <a:xfrm>
            <a:off x="471999" y="3394325"/>
            <a:ext cx="6593100" cy="147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chemeClr val="dk2"/>
                </a:solidFill>
              </a:rPr>
              <a:t>H</a:t>
            </a:r>
            <a:r>
              <a:rPr b="1" lang="en" sz="1650">
                <a:solidFill>
                  <a:schemeClr val="dk1"/>
                </a:solidFill>
              </a:rPr>
              <a:t>yperparameter Tuning</a:t>
            </a:r>
            <a:endParaRPr b="1" sz="1650">
              <a:solidFill>
                <a:schemeClr val="dk1"/>
              </a:solidFill>
            </a:endParaRPr>
          </a:p>
          <a:p>
            <a:pPr indent="-323850" lvl="0" marL="457200" rtl="0" algn="l">
              <a:lnSpc>
                <a:spcPct val="135714"/>
              </a:lnSpc>
              <a:spcBef>
                <a:spcPts val="1200"/>
              </a:spcBef>
              <a:spcAft>
                <a:spcPts val="0"/>
              </a:spcAft>
              <a:buClr>
                <a:schemeClr val="dk1"/>
              </a:buClr>
              <a:buSzPts val="1500"/>
              <a:buChar char="●"/>
            </a:pPr>
            <a:r>
              <a:rPr lang="en" sz="1500">
                <a:solidFill>
                  <a:schemeClr val="dk1"/>
                </a:solidFill>
              </a:rPr>
              <a:t>Find the best regularization parameter C using CV</a:t>
            </a:r>
            <a:endParaRPr sz="1500">
              <a:solidFill>
                <a:schemeClr val="dk1"/>
              </a:solidFill>
            </a:endParaRPr>
          </a:p>
          <a:p>
            <a:pPr indent="-323850" lvl="0" marL="457200" rtl="0" algn="l">
              <a:lnSpc>
                <a:spcPct val="135714"/>
              </a:lnSpc>
              <a:spcBef>
                <a:spcPts val="0"/>
              </a:spcBef>
              <a:spcAft>
                <a:spcPts val="0"/>
              </a:spcAft>
              <a:buClr>
                <a:schemeClr val="dk1"/>
              </a:buClr>
              <a:buSzPts val="1500"/>
              <a:buChar char="●"/>
            </a:pPr>
            <a:r>
              <a:rPr lang="en" sz="1500">
                <a:solidFill>
                  <a:schemeClr val="dk1"/>
                </a:solidFill>
              </a:rPr>
              <a:t>Best parameter is 10</a:t>
            </a:r>
            <a:endParaRPr b="1" sz="1500">
              <a:solidFill>
                <a:schemeClr val="dk1"/>
              </a:solidFill>
            </a:endParaRPr>
          </a:p>
          <a:p>
            <a:pPr indent="0" lvl="0" marL="0" rtl="0" algn="l">
              <a:spcBef>
                <a:spcPts val="0"/>
              </a:spcBef>
              <a:spcAft>
                <a:spcPts val="0"/>
              </a:spcAft>
              <a:buNone/>
            </a:pPr>
            <a:r>
              <a:t/>
            </a:r>
            <a:endParaRPr/>
          </a:p>
        </p:txBody>
      </p:sp>
      <p:sp>
        <p:nvSpPr>
          <p:cNvPr id="292" name="Google Shape;292;p41"/>
          <p:cNvSpPr txBox="1"/>
          <p:nvPr/>
        </p:nvSpPr>
        <p:spPr>
          <a:xfrm>
            <a:off x="372100" y="1081200"/>
            <a:ext cx="4392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600">
                <a:solidFill>
                  <a:schemeClr val="dk2"/>
                </a:solidFill>
              </a:rPr>
              <a:t>Support Vector Machine </a:t>
            </a:r>
            <a:r>
              <a:rPr b="1" lang="en" sz="1600">
                <a:solidFill>
                  <a:schemeClr val="dk2"/>
                </a:solidFill>
              </a:rPr>
              <a:t>Regression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458350" y="494525"/>
            <a:ext cx="8730600" cy="67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Dataset</a:t>
            </a:r>
            <a:endParaRPr b="1"/>
          </a:p>
        </p:txBody>
      </p:sp>
      <p:sp>
        <p:nvSpPr>
          <p:cNvPr id="69" name="Google Shape;69;p15"/>
          <p:cNvSpPr txBox="1"/>
          <p:nvPr>
            <p:ph idx="1" type="body"/>
          </p:nvPr>
        </p:nvSpPr>
        <p:spPr>
          <a:xfrm>
            <a:off x="311700" y="172710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data source we are using for this project is “the Spotify data 1921 - 2020” dataset in kaggle database.</a:t>
            </a:r>
            <a:endParaRPr/>
          </a:p>
          <a:p>
            <a:pPr indent="0" lvl="0" marL="457200" rtl="0" algn="l">
              <a:spcBef>
                <a:spcPts val="1200"/>
              </a:spcBef>
              <a:spcAft>
                <a:spcPts val="0"/>
              </a:spcAft>
              <a:buNone/>
            </a:pPr>
            <a:r>
              <a:rPr lang="en"/>
              <a:t>Url: </a:t>
            </a:r>
            <a:r>
              <a:rPr lang="en" u="sng">
                <a:solidFill>
                  <a:schemeClr val="hlink"/>
                </a:solidFill>
                <a:hlinkClick r:id="rId3"/>
              </a:rPr>
              <a:t>https://www.kaggle.com/datasets/ektanegi/spotifydata-19212020</a:t>
            </a:r>
            <a:endParaRPr/>
          </a:p>
          <a:p>
            <a:pPr indent="-342900" lvl="0" marL="457200" rtl="0" algn="l">
              <a:spcBef>
                <a:spcPts val="1200"/>
              </a:spcBef>
              <a:spcAft>
                <a:spcPts val="0"/>
              </a:spcAft>
              <a:buSzPts val="1800"/>
              <a:buChar char="●"/>
            </a:pPr>
            <a:r>
              <a:rPr lang="en"/>
              <a:t>The dataset is from Spotify and it contains hit songs from each year </a:t>
            </a:r>
            <a:r>
              <a:rPr lang="en"/>
              <a:t>from the year 1921 to year 2020. </a:t>
            </a:r>
            <a:endParaRPr/>
          </a:p>
        </p:txBody>
      </p:sp>
      <p:pic>
        <p:nvPicPr>
          <p:cNvPr id="70" name="Google Shape;70;p15"/>
          <p:cNvPicPr preferRelativeResize="0"/>
          <p:nvPr/>
        </p:nvPicPr>
        <p:blipFill>
          <a:blip r:embed="rId4">
            <a:alphaModFix/>
          </a:blip>
          <a:stretch>
            <a:fillRect/>
          </a:stretch>
        </p:blipFill>
        <p:spPr>
          <a:xfrm>
            <a:off x="5250100" y="221112"/>
            <a:ext cx="3715773" cy="1115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Machine Learning: SVM</a:t>
            </a:r>
            <a:endParaRPr b="1"/>
          </a:p>
        </p:txBody>
      </p:sp>
      <p:pic>
        <p:nvPicPr>
          <p:cNvPr id="298" name="Google Shape;298;p42"/>
          <p:cNvPicPr preferRelativeResize="0"/>
          <p:nvPr/>
        </p:nvPicPr>
        <p:blipFill rotWithShape="1">
          <a:blip r:embed="rId3">
            <a:alphaModFix/>
          </a:blip>
          <a:srcRect b="63837" l="0" r="0" t="0"/>
          <a:stretch/>
        </p:blipFill>
        <p:spPr>
          <a:xfrm>
            <a:off x="3151000" y="1188550"/>
            <a:ext cx="5594249" cy="509300"/>
          </a:xfrm>
          <a:prstGeom prst="rect">
            <a:avLst/>
          </a:prstGeom>
          <a:noFill/>
          <a:ln>
            <a:noFill/>
          </a:ln>
        </p:spPr>
      </p:pic>
      <p:sp>
        <p:nvSpPr>
          <p:cNvPr id="299" name="Google Shape;299;p42"/>
          <p:cNvSpPr txBox="1"/>
          <p:nvPr/>
        </p:nvSpPr>
        <p:spPr>
          <a:xfrm>
            <a:off x="408075" y="1188550"/>
            <a:ext cx="67875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en" sz="1500">
                <a:solidFill>
                  <a:schemeClr val="dk2"/>
                </a:solidFill>
              </a:rPr>
              <a:t>Model Performance - SVR</a:t>
            </a:r>
            <a:endParaRPr sz="1800"/>
          </a:p>
        </p:txBody>
      </p:sp>
      <p:sp>
        <p:nvSpPr>
          <p:cNvPr id="300" name="Google Shape;300;p42"/>
          <p:cNvSpPr txBox="1"/>
          <p:nvPr/>
        </p:nvSpPr>
        <p:spPr>
          <a:xfrm>
            <a:off x="430563" y="1641788"/>
            <a:ext cx="6742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MSE: </a:t>
            </a:r>
            <a:r>
              <a:rPr lang="en" sz="1500"/>
              <a:t>103.8</a:t>
            </a:r>
            <a:endParaRPr sz="1500"/>
          </a:p>
        </p:txBody>
      </p:sp>
      <p:sp>
        <p:nvSpPr>
          <p:cNvPr id="301" name="Google Shape;301;p42"/>
          <p:cNvSpPr txBox="1"/>
          <p:nvPr/>
        </p:nvSpPr>
        <p:spPr>
          <a:xfrm>
            <a:off x="387900" y="3042600"/>
            <a:ext cx="27630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500">
                <a:solidFill>
                  <a:schemeClr val="dk2"/>
                </a:solidFill>
              </a:rPr>
              <a:t>Feature</a:t>
            </a:r>
            <a:r>
              <a:rPr lang="en">
                <a:solidFill>
                  <a:schemeClr val="dk1"/>
                </a:solidFill>
              </a:rPr>
              <a:t> </a:t>
            </a:r>
            <a:r>
              <a:rPr b="1" lang="en" sz="1500">
                <a:solidFill>
                  <a:schemeClr val="dk2"/>
                </a:solidFill>
              </a:rPr>
              <a:t>Importance - Top 3</a:t>
            </a:r>
            <a:endParaRPr b="1" sz="1500">
              <a:solidFill>
                <a:schemeClr val="dk2"/>
              </a:solidFill>
            </a:endParaRPr>
          </a:p>
          <a:p>
            <a:pPr indent="-323850" lvl="0" marL="457200" rtl="0" algn="l">
              <a:spcBef>
                <a:spcPts val="0"/>
              </a:spcBef>
              <a:spcAft>
                <a:spcPts val="0"/>
              </a:spcAft>
              <a:buSzPts val="1500"/>
              <a:buAutoNum type="arabicPeriod"/>
            </a:pPr>
            <a:r>
              <a:rPr lang="en" sz="1500"/>
              <a:t>Year</a:t>
            </a:r>
            <a:endParaRPr sz="1500"/>
          </a:p>
          <a:p>
            <a:pPr indent="-323850" lvl="0" marL="457200" rtl="0" algn="l">
              <a:spcBef>
                <a:spcPts val="0"/>
              </a:spcBef>
              <a:spcAft>
                <a:spcPts val="0"/>
              </a:spcAft>
              <a:buSzPts val="1500"/>
              <a:buAutoNum type="arabicPeriod"/>
            </a:pPr>
            <a:r>
              <a:rPr lang="en" sz="1500"/>
              <a:t>Acousticness</a:t>
            </a:r>
            <a:endParaRPr sz="1500"/>
          </a:p>
          <a:p>
            <a:pPr indent="-323850" lvl="0" marL="457200" rtl="0" algn="l">
              <a:spcBef>
                <a:spcPts val="0"/>
              </a:spcBef>
              <a:spcAft>
                <a:spcPts val="0"/>
              </a:spcAft>
              <a:buSzPts val="1500"/>
              <a:buAutoNum type="arabicPeriod"/>
            </a:pPr>
            <a:r>
              <a:rPr lang="en" sz="1500"/>
              <a:t>Speechiness</a:t>
            </a:r>
            <a:endParaRPr sz="1500"/>
          </a:p>
          <a:p>
            <a:pPr indent="0" lvl="0" marL="0" rtl="0" algn="l">
              <a:spcBef>
                <a:spcPts val="0"/>
              </a:spcBef>
              <a:spcAft>
                <a:spcPts val="0"/>
              </a:spcAft>
              <a:buNone/>
            </a:pPr>
            <a:r>
              <a:t/>
            </a:r>
            <a:endParaRPr/>
          </a:p>
        </p:txBody>
      </p:sp>
      <p:pic>
        <p:nvPicPr>
          <p:cNvPr id="302" name="Google Shape;302;p42"/>
          <p:cNvPicPr preferRelativeResize="0"/>
          <p:nvPr/>
        </p:nvPicPr>
        <p:blipFill>
          <a:blip r:embed="rId4">
            <a:alphaModFix/>
          </a:blip>
          <a:stretch>
            <a:fillRect/>
          </a:stretch>
        </p:blipFill>
        <p:spPr>
          <a:xfrm>
            <a:off x="3150999" y="2681375"/>
            <a:ext cx="2642114" cy="2266950"/>
          </a:xfrm>
          <a:prstGeom prst="rect">
            <a:avLst/>
          </a:prstGeom>
          <a:noFill/>
          <a:ln>
            <a:noFill/>
          </a:ln>
        </p:spPr>
      </p:pic>
      <p:pic>
        <p:nvPicPr>
          <p:cNvPr id="303" name="Google Shape;303;p42"/>
          <p:cNvPicPr preferRelativeResize="0"/>
          <p:nvPr/>
        </p:nvPicPr>
        <p:blipFill rotWithShape="1">
          <a:blip r:embed="rId3">
            <a:alphaModFix/>
          </a:blip>
          <a:srcRect b="9598" l="0" r="0" t="45758"/>
          <a:stretch/>
        </p:blipFill>
        <p:spPr>
          <a:xfrm>
            <a:off x="3151000" y="1774875"/>
            <a:ext cx="5594249" cy="628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Machine Learning: </a:t>
            </a:r>
            <a:r>
              <a:rPr b="1" lang="en"/>
              <a:t>Adaboost</a:t>
            </a:r>
            <a:endParaRPr b="1"/>
          </a:p>
        </p:txBody>
      </p:sp>
      <p:sp>
        <p:nvSpPr>
          <p:cNvPr id="309" name="Google Shape;309;p43"/>
          <p:cNvSpPr txBox="1"/>
          <p:nvPr/>
        </p:nvSpPr>
        <p:spPr>
          <a:xfrm>
            <a:off x="5532600" y="1983425"/>
            <a:ext cx="3066600" cy="182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500"/>
              <a:t>Model Performance:</a:t>
            </a:r>
            <a:endParaRPr b="1" sz="1500"/>
          </a:p>
          <a:p>
            <a:pPr indent="-317500" lvl="0" marL="457200" rtl="0" algn="l">
              <a:spcBef>
                <a:spcPts val="0"/>
              </a:spcBef>
              <a:spcAft>
                <a:spcPts val="0"/>
              </a:spcAft>
              <a:buSzPts val="1400"/>
              <a:buChar char="●"/>
            </a:pPr>
            <a:r>
              <a:rPr lang="en"/>
              <a:t>The best learning rate = 0.01</a:t>
            </a:r>
            <a:endParaRPr/>
          </a:p>
          <a:p>
            <a:pPr indent="-317500" lvl="0" marL="457200" rtl="0" algn="l">
              <a:spcBef>
                <a:spcPts val="0"/>
              </a:spcBef>
              <a:spcAft>
                <a:spcPts val="0"/>
              </a:spcAft>
              <a:buSzPts val="1400"/>
              <a:buChar char="●"/>
            </a:pPr>
            <a:r>
              <a:rPr lang="en"/>
              <a:t>The optimal n estimators = 10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Best Model Performance:</a:t>
            </a:r>
            <a:endParaRPr b="1"/>
          </a:p>
          <a:p>
            <a:pPr indent="-317500" lvl="0" marL="457200" rtl="0" algn="l">
              <a:spcBef>
                <a:spcPts val="0"/>
              </a:spcBef>
              <a:spcAft>
                <a:spcPts val="0"/>
              </a:spcAft>
              <a:buSzPts val="1400"/>
              <a:buChar char="●"/>
            </a:pPr>
            <a:r>
              <a:rPr lang="en"/>
              <a:t>Training</a:t>
            </a:r>
            <a:r>
              <a:rPr lang="en"/>
              <a:t> score: 0.9116</a:t>
            </a:r>
            <a:endParaRPr/>
          </a:p>
          <a:p>
            <a:pPr indent="-317500" lvl="0" marL="457200" rtl="0" algn="l">
              <a:spcBef>
                <a:spcPts val="0"/>
              </a:spcBef>
              <a:spcAft>
                <a:spcPts val="0"/>
              </a:spcAft>
              <a:buSzPts val="1400"/>
              <a:buChar char="●"/>
            </a:pPr>
            <a:r>
              <a:rPr lang="en"/>
              <a:t>Testing score: 0.9101</a:t>
            </a:r>
            <a:endParaRPr/>
          </a:p>
        </p:txBody>
      </p:sp>
      <p:sp>
        <p:nvSpPr>
          <p:cNvPr id="310" name="Google Shape;310;p43"/>
          <p:cNvSpPr txBox="1"/>
          <p:nvPr>
            <p:ph idx="1" type="body"/>
          </p:nvPr>
        </p:nvSpPr>
        <p:spPr>
          <a:xfrm>
            <a:off x="387900" y="1532400"/>
            <a:ext cx="4552200" cy="5583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b="1" lang="en" sz="1500"/>
              <a:t>Hyperparameter Tuning and Best Model Selection</a:t>
            </a:r>
            <a:endParaRPr/>
          </a:p>
        </p:txBody>
      </p:sp>
      <p:sp>
        <p:nvSpPr>
          <p:cNvPr id="311" name="Google Shape;311;p43"/>
          <p:cNvSpPr txBox="1"/>
          <p:nvPr>
            <p:ph idx="1" type="body"/>
          </p:nvPr>
        </p:nvSpPr>
        <p:spPr>
          <a:xfrm>
            <a:off x="387900" y="1131075"/>
            <a:ext cx="5793900" cy="442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t>Adaboost Classifier</a:t>
            </a:r>
            <a:endParaRPr b="1" sz="1500"/>
          </a:p>
        </p:txBody>
      </p:sp>
      <p:pic>
        <p:nvPicPr>
          <p:cNvPr id="312" name="Google Shape;312;p43"/>
          <p:cNvPicPr preferRelativeResize="0"/>
          <p:nvPr/>
        </p:nvPicPr>
        <p:blipFill>
          <a:blip r:embed="rId3">
            <a:alphaModFix/>
          </a:blip>
          <a:stretch>
            <a:fillRect/>
          </a:stretch>
        </p:blipFill>
        <p:spPr>
          <a:xfrm>
            <a:off x="442025" y="1983425"/>
            <a:ext cx="4942700" cy="1921650"/>
          </a:xfrm>
          <a:prstGeom prst="rect">
            <a:avLst/>
          </a:prstGeom>
          <a:noFill/>
          <a:ln>
            <a:noFill/>
          </a:ln>
        </p:spPr>
      </p:pic>
      <p:sp>
        <p:nvSpPr>
          <p:cNvPr id="313" name="Google Shape;313;p43"/>
          <p:cNvSpPr txBox="1"/>
          <p:nvPr/>
        </p:nvSpPr>
        <p:spPr>
          <a:xfrm>
            <a:off x="311700" y="4054875"/>
            <a:ext cx="81297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Here we use the </a:t>
            </a:r>
            <a:r>
              <a:rPr lang="en"/>
              <a:t>training</a:t>
            </a:r>
            <a:r>
              <a:rPr lang="en"/>
              <a:t> set </a:t>
            </a:r>
            <a:r>
              <a:rPr lang="en"/>
              <a:t>containing</a:t>
            </a:r>
            <a:r>
              <a:rPr lang="en"/>
              <a:t> “year” feature to train the Adaboost Classifier</a:t>
            </a:r>
            <a:endParaRPr/>
          </a:p>
          <a:p>
            <a:pPr indent="-317500" lvl="0" marL="457200" rtl="0" algn="l">
              <a:spcBef>
                <a:spcPts val="0"/>
              </a:spcBef>
              <a:spcAft>
                <a:spcPts val="0"/>
              </a:spcAft>
              <a:buSzPts val="1400"/>
              <a:buChar char="●"/>
            </a:pPr>
            <a:r>
              <a:rPr lang="en"/>
              <a:t>We know that feature “year” will influence the model too much, so when considering about feature importance, we train two Adaboost models with/without feature “year” later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Machine Learning: Adaboost</a:t>
            </a:r>
            <a:endParaRPr b="1"/>
          </a:p>
        </p:txBody>
      </p:sp>
      <p:sp>
        <p:nvSpPr>
          <p:cNvPr id="319" name="Google Shape;319;p44"/>
          <p:cNvSpPr txBox="1"/>
          <p:nvPr>
            <p:ph idx="1" type="body"/>
          </p:nvPr>
        </p:nvSpPr>
        <p:spPr>
          <a:xfrm>
            <a:off x="387900" y="1054875"/>
            <a:ext cx="5793900" cy="442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t>Adaboost Classifier - Feature Importance</a:t>
            </a:r>
            <a:endParaRPr b="1" sz="1500"/>
          </a:p>
        </p:txBody>
      </p:sp>
      <p:pic>
        <p:nvPicPr>
          <p:cNvPr id="320" name="Google Shape;320;p44"/>
          <p:cNvPicPr preferRelativeResize="0"/>
          <p:nvPr/>
        </p:nvPicPr>
        <p:blipFill>
          <a:blip r:embed="rId3">
            <a:alphaModFix/>
          </a:blip>
          <a:stretch>
            <a:fillRect/>
          </a:stretch>
        </p:blipFill>
        <p:spPr>
          <a:xfrm>
            <a:off x="495466" y="1573575"/>
            <a:ext cx="3170885" cy="3086699"/>
          </a:xfrm>
          <a:prstGeom prst="rect">
            <a:avLst/>
          </a:prstGeom>
          <a:noFill/>
          <a:ln>
            <a:noFill/>
          </a:ln>
        </p:spPr>
      </p:pic>
      <p:sp>
        <p:nvSpPr>
          <p:cNvPr id="321" name="Google Shape;321;p44"/>
          <p:cNvSpPr txBox="1"/>
          <p:nvPr/>
        </p:nvSpPr>
        <p:spPr>
          <a:xfrm>
            <a:off x="3723813" y="1731675"/>
            <a:ext cx="1767900" cy="277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rPr>
              <a:t>Top 5 Features:</a:t>
            </a:r>
            <a:endParaRPr b="1" sz="1200">
              <a:solidFill>
                <a:schemeClr val="dk1"/>
              </a:solidFill>
            </a:endParaRPr>
          </a:p>
          <a:p>
            <a:pPr indent="0" lvl="0" marL="0" rtl="0" algn="ctr">
              <a:spcBef>
                <a:spcPts val="0"/>
              </a:spcBef>
              <a:spcAft>
                <a:spcPts val="0"/>
              </a:spcAft>
              <a:buNone/>
            </a:pPr>
            <a:r>
              <a:rPr lang="en" sz="1200">
                <a:solidFill>
                  <a:schemeClr val="dk1"/>
                </a:solidFill>
              </a:rPr>
              <a:t>('year', 1.0),</a:t>
            </a:r>
            <a:endParaRPr sz="1200">
              <a:solidFill>
                <a:schemeClr val="dk1"/>
              </a:solidFill>
            </a:endParaRPr>
          </a:p>
          <a:p>
            <a:pPr indent="0" lvl="0" marL="0" rtl="0" algn="ctr">
              <a:spcBef>
                <a:spcPts val="0"/>
              </a:spcBef>
              <a:spcAft>
                <a:spcPts val="0"/>
              </a:spcAft>
              <a:buNone/>
            </a:pPr>
            <a:r>
              <a:rPr lang="en" sz="1200">
                <a:solidFill>
                  <a:schemeClr val="dk1"/>
                </a:solidFill>
              </a:rPr>
              <a:t>('acousticness', 0.0),</a:t>
            </a:r>
            <a:endParaRPr sz="1200">
              <a:solidFill>
                <a:schemeClr val="dk1"/>
              </a:solidFill>
            </a:endParaRPr>
          </a:p>
          <a:p>
            <a:pPr indent="0" lvl="0" marL="0" rtl="0" algn="ctr">
              <a:spcBef>
                <a:spcPts val="0"/>
              </a:spcBef>
              <a:spcAft>
                <a:spcPts val="0"/>
              </a:spcAft>
              <a:buNone/>
            </a:pPr>
            <a:r>
              <a:rPr lang="en" sz="1200">
                <a:solidFill>
                  <a:schemeClr val="dk1"/>
                </a:solidFill>
              </a:rPr>
              <a:t>('danceability', 0.0),</a:t>
            </a:r>
            <a:endParaRPr sz="1200">
              <a:solidFill>
                <a:schemeClr val="dk1"/>
              </a:solidFill>
            </a:endParaRPr>
          </a:p>
          <a:p>
            <a:pPr indent="0" lvl="0" marL="0" rtl="0" algn="ctr">
              <a:spcBef>
                <a:spcPts val="0"/>
              </a:spcBef>
              <a:spcAft>
                <a:spcPts val="0"/>
              </a:spcAft>
              <a:buNone/>
            </a:pPr>
            <a:r>
              <a:rPr lang="en" sz="1200">
                <a:solidFill>
                  <a:schemeClr val="dk1"/>
                </a:solidFill>
              </a:rPr>
              <a:t>('duration_ms', 0.0),</a:t>
            </a:r>
            <a:endParaRPr sz="1200">
              <a:solidFill>
                <a:schemeClr val="dk1"/>
              </a:solidFill>
            </a:endParaRPr>
          </a:p>
          <a:p>
            <a:pPr indent="0" lvl="0" marL="0" rtl="0" algn="ctr">
              <a:spcBef>
                <a:spcPts val="0"/>
              </a:spcBef>
              <a:spcAft>
                <a:spcPts val="0"/>
              </a:spcAft>
              <a:buNone/>
            </a:pPr>
            <a:r>
              <a:rPr lang="en" sz="1200">
                <a:solidFill>
                  <a:schemeClr val="dk1"/>
                </a:solidFill>
              </a:rPr>
              <a:t>('energy', 0.0)</a:t>
            </a:r>
            <a:endParaRPr sz="1200">
              <a:solidFill>
                <a:schemeClr val="dk1"/>
              </a:solidFill>
            </a:endParaRPr>
          </a:p>
          <a:p>
            <a:pPr indent="0" lvl="0" marL="0" rtl="0" algn="ctr">
              <a:spcBef>
                <a:spcPts val="0"/>
              </a:spcBef>
              <a:spcAft>
                <a:spcPts val="0"/>
              </a:spcAft>
              <a:buNone/>
            </a:pPr>
            <a:r>
              <a:t/>
            </a:r>
            <a:endParaRPr sz="1200">
              <a:solidFill>
                <a:schemeClr val="dk1"/>
              </a:solidFill>
            </a:endParaRPr>
          </a:p>
          <a:p>
            <a:pPr indent="0" lvl="0" marL="0" rtl="0" algn="ctr">
              <a:spcBef>
                <a:spcPts val="0"/>
              </a:spcBef>
              <a:spcAft>
                <a:spcPts val="0"/>
              </a:spcAft>
              <a:buNone/>
            </a:pPr>
            <a:r>
              <a:t/>
            </a:r>
            <a:endParaRPr sz="1200">
              <a:solidFill>
                <a:schemeClr val="dk1"/>
              </a:solidFill>
            </a:endParaRPr>
          </a:p>
          <a:p>
            <a:pPr indent="0" lvl="0" marL="0" rtl="0" algn="ctr">
              <a:spcBef>
                <a:spcPts val="0"/>
              </a:spcBef>
              <a:spcAft>
                <a:spcPts val="0"/>
              </a:spcAft>
              <a:buClr>
                <a:schemeClr val="dk1"/>
              </a:buClr>
              <a:buSzPts val="1100"/>
              <a:buFont typeface="Arial"/>
              <a:buNone/>
            </a:pPr>
            <a:r>
              <a:rPr b="1" lang="en" sz="1200">
                <a:solidFill>
                  <a:schemeClr val="dk1"/>
                </a:solidFill>
              </a:rPr>
              <a:t>Top 5 Features:</a:t>
            </a:r>
            <a:endParaRPr sz="1200">
              <a:solidFill>
                <a:schemeClr val="dk1"/>
              </a:solidFill>
            </a:endParaRPr>
          </a:p>
          <a:p>
            <a:pPr indent="0" lvl="0" marL="0" marR="0" rtl="0" algn="ctr">
              <a:lnSpc>
                <a:spcPct val="100000"/>
              </a:lnSpc>
              <a:spcBef>
                <a:spcPts val="0"/>
              </a:spcBef>
              <a:spcAft>
                <a:spcPts val="0"/>
              </a:spcAft>
              <a:buNone/>
            </a:pPr>
            <a:r>
              <a:rPr lang="en" sz="1200">
                <a:solidFill>
                  <a:schemeClr val="dk1"/>
                </a:solidFill>
              </a:rPr>
              <a:t>('loudness', 0.19),</a:t>
            </a:r>
            <a:endParaRPr sz="1200">
              <a:solidFill>
                <a:schemeClr val="dk1"/>
              </a:solidFill>
            </a:endParaRPr>
          </a:p>
          <a:p>
            <a:pPr indent="0" lvl="0" marL="0" marR="0" rtl="0" algn="ctr">
              <a:lnSpc>
                <a:spcPct val="100000"/>
              </a:lnSpc>
              <a:spcBef>
                <a:spcPts val="0"/>
              </a:spcBef>
              <a:spcAft>
                <a:spcPts val="0"/>
              </a:spcAft>
              <a:buNone/>
            </a:pPr>
            <a:r>
              <a:rPr lang="en" sz="1200">
                <a:solidFill>
                  <a:schemeClr val="dk1"/>
                </a:solidFill>
              </a:rPr>
              <a:t>('valence', 0.16),</a:t>
            </a:r>
            <a:endParaRPr sz="1200">
              <a:solidFill>
                <a:schemeClr val="dk1"/>
              </a:solidFill>
            </a:endParaRPr>
          </a:p>
          <a:p>
            <a:pPr indent="0" lvl="0" marL="0" marR="0" rtl="0" algn="ctr">
              <a:lnSpc>
                <a:spcPct val="100000"/>
              </a:lnSpc>
              <a:spcBef>
                <a:spcPts val="0"/>
              </a:spcBef>
              <a:spcAft>
                <a:spcPts val="0"/>
              </a:spcAft>
              <a:buNone/>
            </a:pPr>
            <a:r>
              <a:rPr lang="en" sz="1200">
                <a:solidFill>
                  <a:schemeClr val="dk1"/>
                </a:solidFill>
              </a:rPr>
              <a:t>('danceability', 0.12),</a:t>
            </a:r>
            <a:endParaRPr sz="1200">
              <a:solidFill>
                <a:schemeClr val="dk1"/>
              </a:solidFill>
            </a:endParaRPr>
          </a:p>
          <a:p>
            <a:pPr indent="0" lvl="0" marL="0" marR="0" rtl="0" algn="ctr">
              <a:lnSpc>
                <a:spcPct val="100000"/>
              </a:lnSpc>
              <a:spcBef>
                <a:spcPts val="0"/>
              </a:spcBef>
              <a:spcAft>
                <a:spcPts val="0"/>
              </a:spcAft>
              <a:buNone/>
            </a:pPr>
            <a:r>
              <a:rPr lang="en" sz="1200">
                <a:solidFill>
                  <a:schemeClr val="dk1"/>
                </a:solidFill>
              </a:rPr>
              <a:t>('acousticness', 0.1),</a:t>
            </a:r>
            <a:endParaRPr sz="1200">
              <a:solidFill>
                <a:schemeClr val="dk1"/>
              </a:solidFill>
            </a:endParaRPr>
          </a:p>
          <a:p>
            <a:pPr indent="0" lvl="0" marL="0" marR="0" rtl="0" algn="ctr">
              <a:lnSpc>
                <a:spcPct val="100000"/>
              </a:lnSpc>
              <a:spcBef>
                <a:spcPts val="0"/>
              </a:spcBef>
              <a:spcAft>
                <a:spcPts val="0"/>
              </a:spcAft>
              <a:buNone/>
            </a:pPr>
            <a:r>
              <a:rPr lang="en" sz="1200">
                <a:solidFill>
                  <a:schemeClr val="dk1"/>
                </a:solidFill>
              </a:rPr>
              <a:t>('energy', 0.08)</a:t>
            </a:r>
            <a:endParaRPr sz="1200">
              <a:solidFill>
                <a:schemeClr val="dk1"/>
              </a:solidFill>
            </a:endParaRPr>
          </a:p>
        </p:txBody>
      </p:sp>
      <p:pic>
        <p:nvPicPr>
          <p:cNvPr id="322" name="Google Shape;322;p44"/>
          <p:cNvPicPr preferRelativeResize="0"/>
          <p:nvPr/>
        </p:nvPicPr>
        <p:blipFill>
          <a:blip r:embed="rId4">
            <a:alphaModFix/>
          </a:blip>
          <a:stretch>
            <a:fillRect/>
          </a:stretch>
        </p:blipFill>
        <p:spPr>
          <a:xfrm>
            <a:off x="5549175" y="1573575"/>
            <a:ext cx="3283125" cy="3086699"/>
          </a:xfrm>
          <a:prstGeom prst="rect">
            <a:avLst/>
          </a:prstGeom>
          <a:noFill/>
          <a:ln>
            <a:noFill/>
          </a:ln>
        </p:spPr>
      </p:pic>
      <p:cxnSp>
        <p:nvCxnSpPr>
          <p:cNvPr id="323" name="Google Shape;323;p44"/>
          <p:cNvCxnSpPr/>
          <p:nvPr/>
        </p:nvCxnSpPr>
        <p:spPr>
          <a:xfrm rot="10800000">
            <a:off x="3285825" y="2147275"/>
            <a:ext cx="579300" cy="0"/>
          </a:xfrm>
          <a:prstGeom prst="straightConnector1">
            <a:avLst/>
          </a:prstGeom>
          <a:noFill/>
          <a:ln cap="flat" cmpd="sng" w="9525">
            <a:solidFill>
              <a:schemeClr val="dk1"/>
            </a:solidFill>
            <a:prstDash val="solid"/>
            <a:round/>
            <a:headEnd len="med" w="med" type="none"/>
            <a:tailEnd len="med" w="med" type="triangle"/>
          </a:ln>
        </p:spPr>
      </p:cxnSp>
      <p:cxnSp>
        <p:nvCxnSpPr>
          <p:cNvPr id="324" name="Google Shape;324;p44"/>
          <p:cNvCxnSpPr/>
          <p:nvPr/>
        </p:nvCxnSpPr>
        <p:spPr>
          <a:xfrm flipH="1" rot="10800000">
            <a:off x="5206025" y="4274550"/>
            <a:ext cx="646500" cy="126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Machine Learning: Adaboost</a:t>
            </a:r>
            <a:endParaRPr b="1"/>
          </a:p>
        </p:txBody>
      </p:sp>
      <p:sp>
        <p:nvSpPr>
          <p:cNvPr id="330" name="Google Shape;330;p45"/>
          <p:cNvSpPr txBox="1"/>
          <p:nvPr>
            <p:ph idx="1" type="body"/>
          </p:nvPr>
        </p:nvSpPr>
        <p:spPr>
          <a:xfrm>
            <a:off x="387900" y="1684800"/>
            <a:ext cx="4552200" cy="5583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b="1" lang="en" sz="1500"/>
              <a:t>Hyperparameter Tuning and Best Model Selection</a:t>
            </a:r>
            <a:endParaRPr/>
          </a:p>
        </p:txBody>
      </p:sp>
      <p:sp>
        <p:nvSpPr>
          <p:cNvPr id="331" name="Google Shape;331;p45"/>
          <p:cNvSpPr txBox="1"/>
          <p:nvPr>
            <p:ph idx="1" type="body"/>
          </p:nvPr>
        </p:nvSpPr>
        <p:spPr>
          <a:xfrm>
            <a:off x="387900" y="1207275"/>
            <a:ext cx="5793900" cy="442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t>Adaboost Regressor</a:t>
            </a:r>
            <a:endParaRPr b="1" sz="1500"/>
          </a:p>
        </p:txBody>
      </p:sp>
      <p:sp>
        <p:nvSpPr>
          <p:cNvPr id="332" name="Google Shape;332;p45"/>
          <p:cNvSpPr txBox="1"/>
          <p:nvPr/>
        </p:nvSpPr>
        <p:spPr>
          <a:xfrm>
            <a:off x="5552575" y="2193175"/>
            <a:ext cx="3196500" cy="182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500"/>
              <a:t>Model Performance:</a:t>
            </a:r>
            <a:endParaRPr b="1" sz="1500"/>
          </a:p>
          <a:p>
            <a:pPr indent="-317500" lvl="0" marL="457200" rtl="0" algn="l">
              <a:spcBef>
                <a:spcPts val="0"/>
              </a:spcBef>
              <a:spcAft>
                <a:spcPts val="0"/>
              </a:spcAft>
              <a:buSzPts val="1400"/>
              <a:buChar char="●"/>
            </a:pPr>
            <a:r>
              <a:rPr lang="en"/>
              <a:t>The best learning rate = 0.01</a:t>
            </a:r>
            <a:endParaRPr/>
          </a:p>
          <a:p>
            <a:pPr indent="-317500" lvl="0" marL="457200" rtl="0" algn="l">
              <a:spcBef>
                <a:spcPts val="0"/>
              </a:spcBef>
              <a:spcAft>
                <a:spcPts val="0"/>
              </a:spcAft>
              <a:buSzPts val="1400"/>
              <a:buChar char="●"/>
            </a:pPr>
            <a:r>
              <a:rPr lang="en"/>
              <a:t>The optimal n estimators = 100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Best Model Performance:</a:t>
            </a:r>
            <a:endParaRPr b="1"/>
          </a:p>
          <a:p>
            <a:pPr indent="-317500" lvl="0" marL="457200" rtl="0" algn="l">
              <a:spcBef>
                <a:spcPts val="0"/>
              </a:spcBef>
              <a:spcAft>
                <a:spcPts val="0"/>
              </a:spcAft>
              <a:buSzPts val="1400"/>
              <a:buChar char="●"/>
            </a:pPr>
            <a:r>
              <a:rPr lang="en"/>
              <a:t>Training score: 0.8092</a:t>
            </a:r>
            <a:endParaRPr/>
          </a:p>
          <a:p>
            <a:pPr indent="-317500" lvl="0" marL="457200" rtl="0" algn="l">
              <a:spcBef>
                <a:spcPts val="0"/>
              </a:spcBef>
              <a:spcAft>
                <a:spcPts val="0"/>
              </a:spcAft>
              <a:buSzPts val="1400"/>
              <a:buChar char="●"/>
            </a:pPr>
            <a:r>
              <a:rPr lang="en"/>
              <a:t>MSE: 88.5075</a:t>
            </a:r>
            <a:endParaRPr/>
          </a:p>
        </p:txBody>
      </p:sp>
      <p:pic>
        <p:nvPicPr>
          <p:cNvPr id="333" name="Google Shape;333;p45"/>
          <p:cNvPicPr preferRelativeResize="0"/>
          <p:nvPr/>
        </p:nvPicPr>
        <p:blipFill rotWithShape="1">
          <a:blip r:embed="rId3">
            <a:alphaModFix/>
          </a:blip>
          <a:srcRect b="0" l="1497" r="0" t="0"/>
          <a:stretch/>
        </p:blipFill>
        <p:spPr>
          <a:xfrm>
            <a:off x="387900" y="2193175"/>
            <a:ext cx="5014350" cy="2112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Machine Learning: Adaboost</a:t>
            </a:r>
            <a:endParaRPr b="1"/>
          </a:p>
        </p:txBody>
      </p:sp>
      <p:sp>
        <p:nvSpPr>
          <p:cNvPr id="339" name="Google Shape;339;p46"/>
          <p:cNvSpPr txBox="1"/>
          <p:nvPr>
            <p:ph idx="1" type="body"/>
          </p:nvPr>
        </p:nvSpPr>
        <p:spPr>
          <a:xfrm>
            <a:off x="387900" y="1054875"/>
            <a:ext cx="5793900" cy="442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t>Adaboost Regressor - Feature Importance</a:t>
            </a:r>
            <a:endParaRPr b="1" sz="1500"/>
          </a:p>
        </p:txBody>
      </p:sp>
      <p:pic>
        <p:nvPicPr>
          <p:cNvPr id="340" name="Google Shape;340;p46"/>
          <p:cNvPicPr preferRelativeResize="0"/>
          <p:nvPr/>
        </p:nvPicPr>
        <p:blipFill>
          <a:blip r:embed="rId3">
            <a:alphaModFix/>
          </a:blip>
          <a:stretch>
            <a:fillRect/>
          </a:stretch>
        </p:blipFill>
        <p:spPr>
          <a:xfrm>
            <a:off x="472000" y="1534525"/>
            <a:ext cx="3450085" cy="3341326"/>
          </a:xfrm>
          <a:prstGeom prst="rect">
            <a:avLst/>
          </a:prstGeom>
          <a:noFill/>
          <a:ln>
            <a:noFill/>
          </a:ln>
        </p:spPr>
      </p:pic>
      <p:sp>
        <p:nvSpPr>
          <p:cNvPr id="341" name="Google Shape;341;p46"/>
          <p:cNvSpPr txBox="1"/>
          <p:nvPr/>
        </p:nvSpPr>
        <p:spPr>
          <a:xfrm>
            <a:off x="4194700" y="1458325"/>
            <a:ext cx="39084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Feature Importances:</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sz="1200">
                <a:solidFill>
                  <a:schemeClr val="dk1"/>
                </a:solidFill>
              </a:rPr>
              <a:t> ('year', 0.999911475733514),</a:t>
            </a:r>
            <a:endParaRPr sz="1200">
              <a:solidFill>
                <a:schemeClr val="dk1"/>
              </a:solidFill>
            </a:endParaRPr>
          </a:p>
          <a:p>
            <a:pPr indent="0" lvl="0" marL="0" rtl="0" algn="l">
              <a:spcBef>
                <a:spcPts val="0"/>
              </a:spcBef>
              <a:spcAft>
                <a:spcPts val="0"/>
              </a:spcAft>
              <a:buNone/>
            </a:pPr>
            <a:r>
              <a:rPr lang="en" sz="1200">
                <a:solidFill>
                  <a:schemeClr val="dk1"/>
                </a:solidFill>
              </a:rPr>
              <a:t> ('instrumentalness',8.8524e-05),</a:t>
            </a:r>
            <a:endParaRPr sz="1200">
              <a:solidFill>
                <a:schemeClr val="dk1"/>
              </a:solidFill>
            </a:endParaRPr>
          </a:p>
          <a:p>
            <a:pPr indent="0" lvl="0" marL="0" rtl="0" algn="l">
              <a:spcBef>
                <a:spcPts val="0"/>
              </a:spcBef>
              <a:spcAft>
                <a:spcPts val="0"/>
              </a:spcAft>
              <a:buNone/>
            </a:pPr>
            <a:r>
              <a:rPr lang="en" sz="1200">
                <a:solidFill>
                  <a:schemeClr val="dk1"/>
                </a:solidFill>
              </a:rPr>
              <a:t> ('acousticness', 0.0),</a:t>
            </a:r>
            <a:endParaRPr sz="1200">
              <a:solidFill>
                <a:schemeClr val="dk1"/>
              </a:solidFill>
            </a:endParaRPr>
          </a:p>
          <a:p>
            <a:pPr indent="0" lvl="0" marL="0" rtl="0" algn="l">
              <a:spcBef>
                <a:spcPts val="0"/>
              </a:spcBef>
              <a:spcAft>
                <a:spcPts val="0"/>
              </a:spcAft>
              <a:buNone/>
            </a:pPr>
            <a:r>
              <a:rPr lang="en" sz="1200">
                <a:solidFill>
                  <a:schemeClr val="dk1"/>
                </a:solidFill>
              </a:rPr>
              <a:t> ('danceability', 0.0),</a:t>
            </a:r>
            <a:endParaRPr sz="1200">
              <a:solidFill>
                <a:schemeClr val="dk1"/>
              </a:solidFill>
            </a:endParaRPr>
          </a:p>
          <a:p>
            <a:pPr indent="0" lvl="0" marL="0" rtl="0" algn="l">
              <a:spcBef>
                <a:spcPts val="0"/>
              </a:spcBef>
              <a:spcAft>
                <a:spcPts val="0"/>
              </a:spcAft>
              <a:buNone/>
            </a:pPr>
            <a:r>
              <a:rPr lang="en" sz="1200">
                <a:solidFill>
                  <a:schemeClr val="dk1"/>
                </a:solidFill>
              </a:rPr>
              <a:t> ('duration_ms', 0.0),</a:t>
            </a:r>
            <a:endParaRPr sz="1200">
              <a:solidFill>
                <a:schemeClr val="dk1"/>
              </a:solidFill>
            </a:endParaRPr>
          </a:p>
          <a:p>
            <a:pPr indent="0" lvl="0" marL="0" rtl="0" algn="l">
              <a:spcBef>
                <a:spcPts val="0"/>
              </a:spcBef>
              <a:spcAft>
                <a:spcPts val="0"/>
              </a:spcAft>
              <a:buNone/>
            </a:pPr>
            <a:r>
              <a:rPr lang="en" sz="1200">
                <a:solidFill>
                  <a:schemeClr val="dk1"/>
                </a:solidFill>
              </a:rPr>
              <a:t> ('energy', 0.0),</a:t>
            </a:r>
            <a:endParaRPr sz="1200">
              <a:solidFill>
                <a:schemeClr val="dk1"/>
              </a:solidFill>
            </a:endParaRPr>
          </a:p>
          <a:p>
            <a:pPr indent="0" lvl="0" marL="0" rtl="0" algn="l">
              <a:spcBef>
                <a:spcPts val="0"/>
              </a:spcBef>
              <a:spcAft>
                <a:spcPts val="0"/>
              </a:spcAft>
              <a:buNone/>
            </a:pPr>
            <a:r>
              <a:rPr lang="en" sz="1200">
                <a:solidFill>
                  <a:schemeClr val="dk1"/>
                </a:solidFill>
              </a:rPr>
              <a:t> ('liveness', 0.0)</a:t>
            </a:r>
            <a:endParaRPr sz="1700"/>
          </a:p>
        </p:txBody>
      </p:sp>
      <p:sp>
        <p:nvSpPr>
          <p:cNvPr id="342" name="Google Shape;342;p46"/>
          <p:cNvSpPr txBox="1"/>
          <p:nvPr/>
        </p:nvSpPr>
        <p:spPr>
          <a:xfrm>
            <a:off x="6691550" y="1664400"/>
            <a:ext cx="1787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rPr>
              <a:t>('loudness', 0.0),</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('speechiness', 0.0),</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('tempo', 0.0),</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('valence', 0.0),</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('mode_0', 0.0),</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('mode_1', 0.0),</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('explicit_0', 0.0),</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('explicit_1', 0.0)</a:t>
            </a:r>
            <a:endParaRPr/>
          </a:p>
        </p:txBody>
      </p:sp>
      <p:sp>
        <p:nvSpPr>
          <p:cNvPr id="343" name="Google Shape;343;p46"/>
          <p:cNvSpPr txBox="1"/>
          <p:nvPr/>
        </p:nvSpPr>
        <p:spPr>
          <a:xfrm>
            <a:off x="4294600" y="3476800"/>
            <a:ext cx="3808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Insights:</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lang="en"/>
              <a:t>The </a:t>
            </a:r>
            <a:r>
              <a:rPr lang="en"/>
              <a:t>releasing</a:t>
            </a:r>
            <a:r>
              <a:rPr lang="en"/>
              <a:t> day of songs </a:t>
            </a:r>
            <a:r>
              <a:rPr lang="en"/>
              <a:t>influence</a:t>
            </a:r>
            <a:r>
              <a:rPr lang="en"/>
              <a:t> the </a:t>
            </a:r>
            <a:r>
              <a:rPr lang="en"/>
              <a:t>popularity</a:t>
            </a:r>
            <a:r>
              <a:rPr lang="en"/>
              <a:t> of songs </a:t>
            </a:r>
            <a:r>
              <a:rPr lang="en"/>
              <a:t>significantly comparing with others attributes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Machine Learning: </a:t>
            </a:r>
            <a:r>
              <a:rPr b="1" lang="en"/>
              <a:t>Gradient Boost</a:t>
            </a:r>
            <a:endParaRPr b="1"/>
          </a:p>
        </p:txBody>
      </p:sp>
      <p:sp>
        <p:nvSpPr>
          <p:cNvPr id="349" name="Google Shape;349;p47"/>
          <p:cNvSpPr txBox="1"/>
          <p:nvPr/>
        </p:nvSpPr>
        <p:spPr>
          <a:xfrm>
            <a:off x="5532600" y="1983425"/>
            <a:ext cx="3066600" cy="182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500"/>
              <a:t>Model Performance:</a:t>
            </a:r>
            <a:endParaRPr b="1" sz="1500"/>
          </a:p>
          <a:p>
            <a:pPr indent="-317500" lvl="0" marL="457200" rtl="0" algn="l">
              <a:spcBef>
                <a:spcPts val="0"/>
              </a:spcBef>
              <a:spcAft>
                <a:spcPts val="0"/>
              </a:spcAft>
              <a:buSzPts val="1400"/>
              <a:buChar char="●"/>
            </a:pPr>
            <a:r>
              <a:rPr lang="en"/>
              <a:t>The best learning rate = 0.1</a:t>
            </a:r>
            <a:endParaRPr/>
          </a:p>
          <a:p>
            <a:pPr indent="-317500" lvl="0" marL="457200" rtl="0" algn="l">
              <a:spcBef>
                <a:spcPts val="0"/>
              </a:spcBef>
              <a:spcAft>
                <a:spcPts val="0"/>
              </a:spcAft>
              <a:buSzPts val="1400"/>
              <a:buChar char="●"/>
            </a:pPr>
            <a:r>
              <a:rPr lang="en"/>
              <a:t>The optimal n estimators = 50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Best Model Performance:</a:t>
            </a:r>
            <a:endParaRPr b="1"/>
          </a:p>
          <a:p>
            <a:pPr indent="-317500" lvl="0" marL="457200" rtl="0" algn="l">
              <a:spcBef>
                <a:spcPts val="0"/>
              </a:spcBef>
              <a:spcAft>
                <a:spcPts val="0"/>
              </a:spcAft>
              <a:buSzPts val="1400"/>
              <a:buChar char="●"/>
            </a:pPr>
            <a:r>
              <a:rPr lang="en"/>
              <a:t>Training score: 0.9121</a:t>
            </a:r>
            <a:endParaRPr/>
          </a:p>
          <a:p>
            <a:pPr indent="-317500" lvl="0" marL="457200" rtl="0" algn="l">
              <a:spcBef>
                <a:spcPts val="0"/>
              </a:spcBef>
              <a:spcAft>
                <a:spcPts val="0"/>
              </a:spcAft>
              <a:buSzPts val="1400"/>
              <a:buChar char="●"/>
            </a:pPr>
            <a:r>
              <a:rPr lang="en"/>
              <a:t>Testing score: 0.9109</a:t>
            </a:r>
            <a:endParaRPr/>
          </a:p>
        </p:txBody>
      </p:sp>
      <p:sp>
        <p:nvSpPr>
          <p:cNvPr id="350" name="Google Shape;350;p47"/>
          <p:cNvSpPr txBox="1"/>
          <p:nvPr>
            <p:ph idx="1" type="body"/>
          </p:nvPr>
        </p:nvSpPr>
        <p:spPr>
          <a:xfrm>
            <a:off x="387900" y="1532400"/>
            <a:ext cx="4552200" cy="5583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b="1" lang="en" sz="1500"/>
              <a:t>Hyperparameter Tuning and Best Model Selection</a:t>
            </a:r>
            <a:endParaRPr/>
          </a:p>
        </p:txBody>
      </p:sp>
      <p:sp>
        <p:nvSpPr>
          <p:cNvPr id="351" name="Google Shape;351;p47"/>
          <p:cNvSpPr txBox="1"/>
          <p:nvPr>
            <p:ph idx="1" type="body"/>
          </p:nvPr>
        </p:nvSpPr>
        <p:spPr>
          <a:xfrm>
            <a:off x="387900" y="1131075"/>
            <a:ext cx="5793900" cy="442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t>Gradient Boost</a:t>
            </a:r>
            <a:r>
              <a:rPr b="1" lang="en" sz="1500"/>
              <a:t> Classifier</a:t>
            </a:r>
            <a:endParaRPr b="1" sz="1500"/>
          </a:p>
        </p:txBody>
      </p:sp>
      <p:sp>
        <p:nvSpPr>
          <p:cNvPr id="352" name="Google Shape;352;p47"/>
          <p:cNvSpPr txBox="1"/>
          <p:nvPr/>
        </p:nvSpPr>
        <p:spPr>
          <a:xfrm>
            <a:off x="311700" y="4054875"/>
            <a:ext cx="81297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Here we use the training set containing “year” feature to train the Gradient Boost Classifier</a:t>
            </a:r>
            <a:endParaRPr/>
          </a:p>
          <a:p>
            <a:pPr indent="-317500" lvl="0" marL="457200" rtl="0" algn="l">
              <a:spcBef>
                <a:spcPts val="0"/>
              </a:spcBef>
              <a:spcAft>
                <a:spcPts val="0"/>
              </a:spcAft>
              <a:buSzPts val="1400"/>
              <a:buChar char="●"/>
            </a:pPr>
            <a:r>
              <a:rPr lang="en"/>
              <a:t>We know that feature “year” will influence the model too much, so when considering about feature importance, we train two Gradient Boost models with/without feature “year” later</a:t>
            </a:r>
            <a:endParaRPr/>
          </a:p>
        </p:txBody>
      </p:sp>
      <p:pic>
        <p:nvPicPr>
          <p:cNvPr id="353" name="Google Shape;353;p47"/>
          <p:cNvPicPr preferRelativeResize="0"/>
          <p:nvPr/>
        </p:nvPicPr>
        <p:blipFill>
          <a:blip r:embed="rId3">
            <a:alphaModFix/>
          </a:blip>
          <a:stretch>
            <a:fillRect/>
          </a:stretch>
        </p:blipFill>
        <p:spPr>
          <a:xfrm>
            <a:off x="457800" y="2065725"/>
            <a:ext cx="4909167" cy="1741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48"/>
          <p:cNvPicPr preferRelativeResize="0"/>
          <p:nvPr/>
        </p:nvPicPr>
        <p:blipFill>
          <a:blip r:embed="rId3">
            <a:alphaModFix/>
          </a:blip>
          <a:stretch>
            <a:fillRect/>
          </a:stretch>
        </p:blipFill>
        <p:spPr>
          <a:xfrm>
            <a:off x="5787475" y="1723100"/>
            <a:ext cx="3181551" cy="3001452"/>
          </a:xfrm>
          <a:prstGeom prst="rect">
            <a:avLst/>
          </a:prstGeom>
          <a:noFill/>
          <a:ln>
            <a:noFill/>
          </a:ln>
        </p:spPr>
      </p:pic>
      <p:pic>
        <p:nvPicPr>
          <p:cNvPr id="359" name="Google Shape;359;p48"/>
          <p:cNvPicPr preferRelativeResize="0"/>
          <p:nvPr/>
        </p:nvPicPr>
        <p:blipFill>
          <a:blip r:embed="rId4">
            <a:alphaModFix/>
          </a:blip>
          <a:stretch>
            <a:fillRect/>
          </a:stretch>
        </p:blipFill>
        <p:spPr>
          <a:xfrm>
            <a:off x="389875" y="1715346"/>
            <a:ext cx="3181549" cy="3016978"/>
          </a:xfrm>
          <a:prstGeom prst="rect">
            <a:avLst/>
          </a:prstGeom>
          <a:noFill/>
          <a:ln>
            <a:noFill/>
          </a:ln>
        </p:spPr>
      </p:pic>
      <p:sp>
        <p:nvSpPr>
          <p:cNvPr id="360" name="Google Shape;360;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Machine Learning: </a:t>
            </a:r>
            <a:r>
              <a:rPr b="1" lang="en"/>
              <a:t>Gradient Boost</a:t>
            </a:r>
            <a:endParaRPr b="1"/>
          </a:p>
        </p:txBody>
      </p:sp>
      <p:sp>
        <p:nvSpPr>
          <p:cNvPr id="361" name="Google Shape;361;p48"/>
          <p:cNvSpPr txBox="1"/>
          <p:nvPr>
            <p:ph idx="1" type="body"/>
          </p:nvPr>
        </p:nvSpPr>
        <p:spPr>
          <a:xfrm>
            <a:off x="387900" y="1131075"/>
            <a:ext cx="5793900" cy="442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t>Gradient Boost Classifier</a:t>
            </a:r>
            <a:r>
              <a:rPr b="1" lang="en" sz="1500"/>
              <a:t> - Feature Importance</a:t>
            </a:r>
            <a:endParaRPr b="1" sz="1500"/>
          </a:p>
        </p:txBody>
      </p:sp>
      <p:sp>
        <p:nvSpPr>
          <p:cNvPr id="362" name="Google Shape;362;p48"/>
          <p:cNvSpPr txBox="1"/>
          <p:nvPr/>
        </p:nvSpPr>
        <p:spPr>
          <a:xfrm>
            <a:off x="3496375" y="1775275"/>
            <a:ext cx="2291100" cy="277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rPr>
              <a:t>Top 5 Features:</a:t>
            </a:r>
            <a:endParaRPr b="1" sz="1200">
              <a:solidFill>
                <a:schemeClr val="dk1"/>
              </a:solidFill>
            </a:endParaRPr>
          </a:p>
          <a:p>
            <a:pPr indent="0" lvl="0" marL="0" rtl="0" algn="ctr">
              <a:spcBef>
                <a:spcPts val="0"/>
              </a:spcBef>
              <a:spcAft>
                <a:spcPts val="0"/>
              </a:spcAft>
              <a:buNone/>
            </a:pPr>
            <a:r>
              <a:rPr lang="en" sz="1200">
                <a:solidFill>
                  <a:schemeClr val="dk1"/>
                </a:solidFill>
              </a:rPr>
              <a:t>('year', 0.975),</a:t>
            </a:r>
            <a:endParaRPr sz="1200">
              <a:solidFill>
                <a:schemeClr val="dk1"/>
              </a:solidFill>
            </a:endParaRPr>
          </a:p>
          <a:p>
            <a:pPr indent="0" lvl="0" marL="0" rtl="0" algn="ctr">
              <a:spcBef>
                <a:spcPts val="0"/>
              </a:spcBef>
              <a:spcAft>
                <a:spcPts val="0"/>
              </a:spcAft>
              <a:buNone/>
            </a:pPr>
            <a:r>
              <a:rPr lang="en" sz="1200">
                <a:solidFill>
                  <a:schemeClr val="dk1"/>
                </a:solidFill>
              </a:rPr>
              <a:t>(</a:t>
            </a:r>
            <a:r>
              <a:rPr lang="en" sz="1200">
                <a:solidFill>
                  <a:schemeClr val="dk1"/>
                </a:solidFill>
              </a:rPr>
              <a:t>'loudness'</a:t>
            </a:r>
            <a:r>
              <a:rPr lang="en" sz="1200">
                <a:solidFill>
                  <a:schemeClr val="dk1"/>
                </a:solidFill>
              </a:rPr>
              <a:t>, 0.0080),</a:t>
            </a:r>
            <a:endParaRPr sz="1200">
              <a:solidFill>
                <a:schemeClr val="dk1"/>
              </a:solidFill>
            </a:endParaRPr>
          </a:p>
          <a:p>
            <a:pPr indent="0" lvl="0" marL="0" rtl="0" algn="ctr">
              <a:spcBef>
                <a:spcPts val="0"/>
              </a:spcBef>
              <a:spcAft>
                <a:spcPts val="0"/>
              </a:spcAft>
              <a:buNone/>
            </a:pPr>
            <a:r>
              <a:rPr lang="en" sz="1200">
                <a:solidFill>
                  <a:schemeClr val="dk1"/>
                </a:solidFill>
              </a:rPr>
              <a:t>(</a:t>
            </a:r>
            <a:r>
              <a:rPr lang="en" sz="1200">
                <a:solidFill>
                  <a:schemeClr val="dk1"/>
                </a:solidFill>
              </a:rPr>
              <a:t>'duration_ms'</a:t>
            </a:r>
            <a:r>
              <a:rPr lang="en" sz="1200">
                <a:solidFill>
                  <a:schemeClr val="dk1"/>
                </a:solidFill>
              </a:rPr>
              <a:t>, 0.0055),</a:t>
            </a:r>
            <a:endParaRPr sz="1200">
              <a:solidFill>
                <a:schemeClr val="dk1"/>
              </a:solidFill>
            </a:endParaRPr>
          </a:p>
          <a:p>
            <a:pPr indent="0" lvl="0" marL="0" rtl="0" algn="ctr">
              <a:spcBef>
                <a:spcPts val="0"/>
              </a:spcBef>
              <a:spcAft>
                <a:spcPts val="0"/>
              </a:spcAft>
              <a:buNone/>
            </a:pPr>
            <a:r>
              <a:rPr lang="en" sz="1200">
                <a:solidFill>
                  <a:schemeClr val="dk1"/>
                </a:solidFill>
              </a:rPr>
              <a:t>(</a:t>
            </a:r>
            <a:r>
              <a:rPr lang="en" sz="1200">
                <a:solidFill>
                  <a:schemeClr val="dk1"/>
                </a:solidFill>
              </a:rPr>
              <a:t>'instrumentalness'</a:t>
            </a:r>
            <a:r>
              <a:rPr lang="en" sz="1200">
                <a:solidFill>
                  <a:schemeClr val="dk1"/>
                </a:solidFill>
              </a:rPr>
              <a:t>, 0.0039),</a:t>
            </a:r>
            <a:endParaRPr sz="1200">
              <a:solidFill>
                <a:schemeClr val="dk1"/>
              </a:solidFill>
            </a:endParaRPr>
          </a:p>
          <a:p>
            <a:pPr indent="0" lvl="0" marL="0" rtl="0" algn="ctr">
              <a:spcBef>
                <a:spcPts val="0"/>
              </a:spcBef>
              <a:spcAft>
                <a:spcPts val="0"/>
              </a:spcAft>
              <a:buNone/>
            </a:pPr>
            <a:r>
              <a:rPr lang="en" sz="1200">
                <a:solidFill>
                  <a:schemeClr val="dk1"/>
                </a:solidFill>
              </a:rPr>
              <a:t>(</a:t>
            </a:r>
            <a:r>
              <a:rPr lang="en" sz="1200">
                <a:solidFill>
                  <a:schemeClr val="dk1"/>
                </a:solidFill>
              </a:rPr>
              <a:t>'danceability'</a:t>
            </a:r>
            <a:r>
              <a:rPr lang="en" sz="1200">
                <a:solidFill>
                  <a:schemeClr val="dk1"/>
                </a:solidFill>
              </a:rPr>
              <a:t>, 0.0036)</a:t>
            </a:r>
            <a:endParaRPr sz="1200">
              <a:solidFill>
                <a:schemeClr val="dk1"/>
              </a:solidFill>
            </a:endParaRPr>
          </a:p>
          <a:p>
            <a:pPr indent="0" lvl="0" marL="0" rtl="0" algn="ctr">
              <a:spcBef>
                <a:spcPts val="0"/>
              </a:spcBef>
              <a:spcAft>
                <a:spcPts val="0"/>
              </a:spcAft>
              <a:buNone/>
            </a:pPr>
            <a:r>
              <a:t/>
            </a:r>
            <a:endParaRPr sz="1200">
              <a:solidFill>
                <a:schemeClr val="dk1"/>
              </a:solidFill>
            </a:endParaRPr>
          </a:p>
          <a:p>
            <a:pPr indent="0" lvl="0" marL="0" rtl="0" algn="ctr">
              <a:spcBef>
                <a:spcPts val="0"/>
              </a:spcBef>
              <a:spcAft>
                <a:spcPts val="0"/>
              </a:spcAft>
              <a:buNone/>
            </a:pPr>
            <a:r>
              <a:t/>
            </a:r>
            <a:endParaRPr sz="1200">
              <a:solidFill>
                <a:schemeClr val="dk1"/>
              </a:solidFill>
            </a:endParaRPr>
          </a:p>
          <a:p>
            <a:pPr indent="0" lvl="0" marL="0" rtl="0" algn="ctr">
              <a:spcBef>
                <a:spcPts val="0"/>
              </a:spcBef>
              <a:spcAft>
                <a:spcPts val="0"/>
              </a:spcAft>
              <a:buNone/>
            </a:pPr>
            <a:r>
              <a:rPr b="1" lang="en" sz="1200">
                <a:solidFill>
                  <a:schemeClr val="dk1"/>
                </a:solidFill>
              </a:rPr>
              <a:t>Top 5 Features:</a:t>
            </a:r>
            <a:endParaRPr sz="1200">
              <a:solidFill>
                <a:schemeClr val="dk1"/>
              </a:solidFill>
            </a:endParaRPr>
          </a:p>
          <a:p>
            <a:pPr indent="0" lvl="0" marL="0" marR="0" rtl="0" algn="ctr">
              <a:lnSpc>
                <a:spcPct val="100000"/>
              </a:lnSpc>
              <a:spcBef>
                <a:spcPts val="0"/>
              </a:spcBef>
              <a:spcAft>
                <a:spcPts val="0"/>
              </a:spcAft>
              <a:buNone/>
            </a:pPr>
            <a:r>
              <a:rPr lang="en" sz="1200">
                <a:solidFill>
                  <a:schemeClr val="dk1"/>
                </a:solidFill>
              </a:rPr>
              <a:t>('loudness', 0.4465),</a:t>
            </a:r>
            <a:endParaRPr sz="1200">
              <a:solidFill>
                <a:schemeClr val="dk1"/>
              </a:solidFill>
            </a:endParaRPr>
          </a:p>
          <a:p>
            <a:pPr indent="0" lvl="0" marL="0" marR="0" rtl="0" algn="ctr">
              <a:lnSpc>
                <a:spcPct val="100000"/>
              </a:lnSpc>
              <a:spcBef>
                <a:spcPts val="0"/>
              </a:spcBef>
              <a:spcAft>
                <a:spcPts val="0"/>
              </a:spcAft>
              <a:buNone/>
            </a:pPr>
            <a:r>
              <a:rPr lang="en" sz="1200">
                <a:solidFill>
                  <a:schemeClr val="dk1"/>
                </a:solidFill>
              </a:rPr>
              <a:t>('valence', 0.0993),</a:t>
            </a:r>
            <a:endParaRPr sz="1200">
              <a:solidFill>
                <a:schemeClr val="dk1"/>
              </a:solidFill>
            </a:endParaRPr>
          </a:p>
          <a:p>
            <a:pPr indent="0" lvl="0" marL="0" marR="0" rtl="0" algn="ctr">
              <a:lnSpc>
                <a:spcPct val="100000"/>
              </a:lnSpc>
              <a:spcBef>
                <a:spcPts val="0"/>
              </a:spcBef>
              <a:spcAft>
                <a:spcPts val="0"/>
              </a:spcAft>
              <a:buNone/>
            </a:pPr>
            <a:r>
              <a:rPr lang="en" sz="1200">
                <a:solidFill>
                  <a:schemeClr val="dk1"/>
                </a:solidFill>
              </a:rPr>
              <a:t>(</a:t>
            </a:r>
            <a:r>
              <a:rPr lang="en" sz="1200">
                <a:solidFill>
                  <a:schemeClr val="dk1"/>
                </a:solidFill>
              </a:rPr>
              <a:t>'explicit_1'</a:t>
            </a:r>
            <a:r>
              <a:rPr lang="en" sz="1200">
                <a:solidFill>
                  <a:schemeClr val="dk1"/>
                </a:solidFill>
              </a:rPr>
              <a:t>, 0.0825),</a:t>
            </a:r>
            <a:endParaRPr sz="1200">
              <a:solidFill>
                <a:schemeClr val="dk1"/>
              </a:solidFill>
            </a:endParaRPr>
          </a:p>
          <a:p>
            <a:pPr indent="0" lvl="0" marL="0" marR="0" rtl="0" algn="ctr">
              <a:lnSpc>
                <a:spcPct val="100000"/>
              </a:lnSpc>
              <a:spcBef>
                <a:spcPts val="0"/>
              </a:spcBef>
              <a:spcAft>
                <a:spcPts val="0"/>
              </a:spcAft>
              <a:buNone/>
            </a:pPr>
            <a:r>
              <a:rPr lang="en" sz="1200">
                <a:solidFill>
                  <a:schemeClr val="dk1"/>
                </a:solidFill>
              </a:rPr>
              <a:t>(</a:t>
            </a:r>
            <a:r>
              <a:rPr lang="en" sz="1200">
                <a:solidFill>
                  <a:schemeClr val="dk1"/>
                </a:solidFill>
              </a:rPr>
              <a:t>'danceability'</a:t>
            </a:r>
            <a:r>
              <a:rPr lang="en" sz="1200">
                <a:solidFill>
                  <a:schemeClr val="dk1"/>
                </a:solidFill>
              </a:rPr>
              <a:t>, 0.0688),</a:t>
            </a:r>
            <a:endParaRPr sz="1200">
              <a:solidFill>
                <a:schemeClr val="dk1"/>
              </a:solidFill>
            </a:endParaRPr>
          </a:p>
          <a:p>
            <a:pPr indent="0" lvl="0" marL="0" marR="0" rtl="0" algn="ctr">
              <a:lnSpc>
                <a:spcPct val="100000"/>
              </a:lnSpc>
              <a:spcBef>
                <a:spcPts val="0"/>
              </a:spcBef>
              <a:spcAft>
                <a:spcPts val="0"/>
              </a:spcAft>
              <a:buNone/>
            </a:pPr>
            <a:r>
              <a:rPr lang="en" sz="1200">
                <a:solidFill>
                  <a:schemeClr val="dk1"/>
                </a:solidFill>
              </a:rPr>
              <a:t>(</a:t>
            </a:r>
            <a:r>
              <a:rPr lang="en" sz="1200">
                <a:solidFill>
                  <a:schemeClr val="dk1"/>
                </a:solidFill>
              </a:rPr>
              <a:t>'instrumentalness'</a:t>
            </a:r>
            <a:r>
              <a:rPr lang="en" sz="1200">
                <a:solidFill>
                  <a:schemeClr val="dk1"/>
                </a:solidFill>
              </a:rPr>
              <a:t>, 0.0612)</a:t>
            </a:r>
            <a:endParaRPr sz="1200">
              <a:solidFill>
                <a:schemeClr val="dk1"/>
              </a:solidFill>
            </a:endParaRPr>
          </a:p>
        </p:txBody>
      </p:sp>
      <p:cxnSp>
        <p:nvCxnSpPr>
          <p:cNvPr id="363" name="Google Shape;363;p48"/>
          <p:cNvCxnSpPr/>
          <p:nvPr/>
        </p:nvCxnSpPr>
        <p:spPr>
          <a:xfrm rot="10800000">
            <a:off x="3187050" y="2177225"/>
            <a:ext cx="579300" cy="0"/>
          </a:xfrm>
          <a:prstGeom prst="straightConnector1">
            <a:avLst/>
          </a:prstGeom>
          <a:noFill/>
          <a:ln cap="flat" cmpd="sng" w="9525">
            <a:solidFill>
              <a:schemeClr val="dk1"/>
            </a:solidFill>
            <a:prstDash val="solid"/>
            <a:round/>
            <a:headEnd len="med" w="med" type="none"/>
            <a:tailEnd len="med" w="med" type="triangle"/>
          </a:ln>
        </p:spPr>
      </p:cxnSp>
      <p:cxnSp>
        <p:nvCxnSpPr>
          <p:cNvPr id="364" name="Google Shape;364;p48"/>
          <p:cNvCxnSpPr/>
          <p:nvPr/>
        </p:nvCxnSpPr>
        <p:spPr>
          <a:xfrm flipH="1" rot="10800000">
            <a:off x="5428350" y="3745375"/>
            <a:ext cx="530400" cy="141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Machine Learning: </a:t>
            </a:r>
            <a:r>
              <a:rPr b="1" lang="en"/>
              <a:t>Gradient Boost</a:t>
            </a:r>
            <a:endParaRPr b="1"/>
          </a:p>
        </p:txBody>
      </p:sp>
      <p:sp>
        <p:nvSpPr>
          <p:cNvPr id="370" name="Google Shape;370;p49"/>
          <p:cNvSpPr txBox="1"/>
          <p:nvPr>
            <p:ph idx="1" type="body"/>
          </p:nvPr>
        </p:nvSpPr>
        <p:spPr>
          <a:xfrm>
            <a:off x="387900" y="1684800"/>
            <a:ext cx="4552200" cy="5583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b="1" lang="en" sz="1500"/>
              <a:t>Hyperparameter Tuning and Best Model Selection</a:t>
            </a:r>
            <a:endParaRPr/>
          </a:p>
        </p:txBody>
      </p:sp>
      <p:sp>
        <p:nvSpPr>
          <p:cNvPr id="371" name="Google Shape;371;p49"/>
          <p:cNvSpPr txBox="1"/>
          <p:nvPr>
            <p:ph idx="1" type="body"/>
          </p:nvPr>
        </p:nvSpPr>
        <p:spPr>
          <a:xfrm>
            <a:off x="387900" y="1207275"/>
            <a:ext cx="5793900" cy="442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t>Gradient Boost </a:t>
            </a:r>
            <a:r>
              <a:rPr b="1" lang="en" sz="1500"/>
              <a:t>Regressor</a:t>
            </a:r>
            <a:endParaRPr b="1" sz="1500"/>
          </a:p>
        </p:txBody>
      </p:sp>
      <p:sp>
        <p:nvSpPr>
          <p:cNvPr id="372" name="Google Shape;372;p49"/>
          <p:cNvSpPr txBox="1"/>
          <p:nvPr/>
        </p:nvSpPr>
        <p:spPr>
          <a:xfrm>
            <a:off x="5552575" y="2269375"/>
            <a:ext cx="3196500" cy="182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500"/>
              <a:t>Model Performance:</a:t>
            </a:r>
            <a:endParaRPr b="1" sz="1500"/>
          </a:p>
          <a:p>
            <a:pPr indent="-317500" lvl="0" marL="457200" rtl="0" algn="l">
              <a:spcBef>
                <a:spcPts val="0"/>
              </a:spcBef>
              <a:spcAft>
                <a:spcPts val="0"/>
              </a:spcAft>
              <a:buSzPts val="1400"/>
              <a:buChar char="●"/>
            </a:pPr>
            <a:r>
              <a:rPr lang="en"/>
              <a:t>The best learning rate = 0.1</a:t>
            </a:r>
            <a:endParaRPr/>
          </a:p>
          <a:p>
            <a:pPr indent="-317500" lvl="0" marL="457200" rtl="0" algn="l">
              <a:spcBef>
                <a:spcPts val="0"/>
              </a:spcBef>
              <a:spcAft>
                <a:spcPts val="0"/>
              </a:spcAft>
              <a:buSzPts val="1400"/>
              <a:buChar char="●"/>
            </a:pPr>
            <a:r>
              <a:rPr lang="en"/>
              <a:t>The optimal n estimators = 100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Best Model Performance:</a:t>
            </a:r>
            <a:endParaRPr b="1"/>
          </a:p>
          <a:p>
            <a:pPr indent="-317500" lvl="0" marL="457200" rtl="0" algn="l">
              <a:spcBef>
                <a:spcPts val="0"/>
              </a:spcBef>
              <a:spcAft>
                <a:spcPts val="0"/>
              </a:spcAft>
              <a:buSzPts val="1400"/>
              <a:buChar char="●"/>
            </a:pPr>
            <a:r>
              <a:rPr lang="en"/>
              <a:t>Training score: 0.8254</a:t>
            </a:r>
            <a:endParaRPr/>
          </a:p>
          <a:p>
            <a:pPr indent="-317500" lvl="0" marL="457200" rtl="0" algn="l">
              <a:spcBef>
                <a:spcPts val="0"/>
              </a:spcBef>
              <a:spcAft>
                <a:spcPts val="0"/>
              </a:spcAft>
              <a:buSzPts val="1400"/>
              <a:buChar char="●"/>
            </a:pPr>
            <a:r>
              <a:rPr lang="en"/>
              <a:t>MSE: 81.6608</a:t>
            </a:r>
            <a:endParaRPr/>
          </a:p>
        </p:txBody>
      </p:sp>
      <p:pic>
        <p:nvPicPr>
          <p:cNvPr id="373" name="Google Shape;373;p49"/>
          <p:cNvPicPr preferRelativeResize="0"/>
          <p:nvPr/>
        </p:nvPicPr>
        <p:blipFill>
          <a:blip r:embed="rId3">
            <a:alphaModFix/>
          </a:blip>
          <a:stretch>
            <a:fillRect/>
          </a:stretch>
        </p:blipFill>
        <p:spPr>
          <a:xfrm>
            <a:off x="311700" y="2278125"/>
            <a:ext cx="5181351" cy="19180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nvSpPr>
        <p:spPr>
          <a:xfrm>
            <a:off x="4194700" y="1458325"/>
            <a:ext cx="3908400" cy="347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Feature Importances:</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sz="1200">
                <a:solidFill>
                  <a:schemeClr val="dk1"/>
                </a:solidFill>
              </a:rPr>
              <a:t> </a:t>
            </a:r>
            <a:r>
              <a:rPr lang="en" sz="1200">
                <a:solidFill>
                  <a:schemeClr val="dk1"/>
                </a:solidFill>
              </a:rPr>
              <a:t>('year', 0.9891290250186039),</a:t>
            </a:r>
            <a:endParaRPr sz="1200">
              <a:solidFill>
                <a:schemeClr val="dk1"/>
              </a:solidFill>
            </a:endParaRPr>
          </a:p>
          <a:p>
            <a:pPr indent="0" lvl="0" marL="0" rtl="0" algn="l">
              <a:spcBef>
                <a:spcPts val="0"/>
              </a:spcBef>
              <a:spcAft>
                <a:spcPts val="0"/>
              </a:spcAft>
              <a:buNone/>
            </a:pPr>
            <a:r>
              <a:rPr lang="en" sz="1200">
                <a:solidFill>
                  <a:schemeClr val="dk1"/>
                </a:solidFill>
              </a:rPr>
              <a:t> ('duration_ms', 0.001983907069081938),</a:t>
            </a:r>
            <a:endParaRPr sz="1200">
              <a:solidFill>
                <a:schemeClr val="dk1"/>
              </a:solidFill>
            </a:endParaRPr>
          </a:p>
          <a:p>
            <a:pPr indent="0" lvl="0" marL="0" rtl="0" algn="l">
              <a:spcBef>
                <a:spcPts val="0"/>
              </a:spcBef>
              <a:spcAft>
                <a:spcPts val="0"/>
              </a:spcAft>
              <a:buNone/>
            </a:pPr>
            <a:r>
              <a:rPr lang="en" sz="1200">
                <a:solidFill>
                  <a:schemeClr val="dk1"/>
                </a:solidFill>
              </a:rPr>
              <a:t> ('loudness', 0.0018745940843747676),</a:t>
            </a:r>
            <a:endParaRPr sz="1200">
              <a:solidFill>
                <a:schemeClr val="dk1"/>
              </a:solidFill>
            </a:endParaRPr>
          </a:p>
          <a:p>
            <a:pPr indent="0" lvl="0" marL="0" rtl="0" algn="l">
              <a:spcBef>
                <a:spcPts val="0"/>
              </a:spcBef>
              <a:spcAft>
                <a:spcPts val="0"/>
              </a:spcAft>
              <a:buNone/>
            </a:pPr>
            <a:r>
              <a:rPr lang="en" sz="1200">
                <a:solidFill>
                  <a:schemeClr val="dk1"/>
                </a:solidFill>
              </a:rPr>
              <a:t> ('acousticness', 0.0013931947691998496),</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('instrumentalness', 0.0013718304785855248),</a:t>
            </a:r>
            <a:endParaRPr sz="1200">
              <a:solidFill>
                <a:schemeClr val="dk1"/>
              </a:solidFill>
            </a:endParaRPr>
          </a:p>
          <a:p>
            <a:pPr indent="0" lvl="0" marL="0" rtl="0" algn="l">
              <a:spcBef>
                <a:spcPts val="0"/>
              </a:spcBef>
              <a:spcAft>
                <a:spcPts val="0"/>
              </a:spcAft>
              <a:buNone/>
            </a:pPr>
            <a:r>
              <a:rPr lang="en" sz="1200">
                <a:solidFill>
                  <a:schemeClr val="dk1"/>
                </a:solidFill>
              </a:rPr>
              <a:t> ('speechiness', 0.0012971578025173917),</a:t>
            </a:r>
            <a:endParaRPr sz="1200">
              <a:solidFill>
                <a:schemeClr val="dk1"/>
              </a:solidFill>
            </a:endParaRPr>
          </a:p>
          <a:p>
            <a:pPr indent="0" lvl="0" marL="0" rtl="0" algn="l">
              <a:spcBef>
                <a:spcPts val="0"/>
              </a:spcBef>
              <a:spcAft>
                <a:spcPts val="0"/>
              </a:spcAft>
              <a:buNone/>
            </a:pPr>
            <a:r>
              <a:rPr lang="en" sz="1200">
                <a:solidFill>
                  <a:schemeClr val="dk1"/>
                </a:solidFill>
              </a:rPr>
              <a:t> ('liveness', 0.0011978459273449314),</a:t>
            </a:r>
            <a:endParaRPr sz="1200">
              <a:solidFill>
                <a:schemeClr val="dk1"/>
              </a:solidFill>
            </a:endParaRPr>
          </a:p>
          <a:p>
            <a:pPr indent="0" lvl="0" marL="0" rtl="0" algn="l">
              <a:spcBef>
                <a:spcPts val="0"/>
              </a:spcBef>
              <a:spcAft>
                <a:spcPts val="0"/>
              </a:spcAft>
              <a:buNone/>
            </a:pPr>
            <a:r>
              <a:rPr lang="en" sz="1200">
                <a:solidFill>
                  <a:schemeClr val="dk1"/>
                </a:solidFill>
              </a:rPr>
              <a:t> ('danceability', 0.0010141338359043433),</a:t>
            </a:r>
            <a:endParaRPr sz="1200">
              <a:solidFill>
                <a:schemeClr val="dk1"/>
              </a:solidFill>
            </a:endParaRPr>
          </a:p>
          <a:p>
            <a:pPr indent="0" lvl="0" marL="0" rtl="0" algn="l">
              <a:spcBef>
                <a:spcPts val="0"/>
              </a:spcBef>
              <a:spcAft>
                <a:spcPts val="0"/>
              </a:spcAft>
              <a:buNone/>
            </a:pPr>
            <a:r>
              <a:rPr lang="en" sz="1200">
                <a:solidFill>
                  <a:schemeClr val="dk1"/>
                </a:solidFill>
              </a:rPr>
              <a:t> ('energy', 0.0004281651086814007),</a:t>
            </a:r>
            <a:endParaRPr sz="1200">
              <a:solidFill>
                <a:schemeClr val="dk1"/>
              </a:solidFill>
            </a:endParaRPr>
          </a:p>
          <a:p>
            <a:pPr indent="0" lvl="0" marL="0" rtl="0" algn="l">
              <a:spcBef>
                <a:spcPts val="0"/>
              </a:spcBef>
              <a:spcAft>
                <a:spcPts val="0"/>
              </a:spcAft>
              <a:buNone/>
            </a:pPr>
            <a:r>
              <a:rPr lang="en" sz="1200">
                <a:solidFill>
                  <a:schemeClr val="dk1"/>
                </a:solidFill>
              </a:rPr>
              <a:t> ('explicit_1', 0.00010188195441835634),</a:t>
            </a:r>
            <a:endParaRPr sz="1200">
              <a:solidFill>
                <a:schemeClr val="dk1"/>
              </a:solidFill>
            </a:endParaRPr>
          </a:p>
          <a:p>
            <a:pPr indent="0" lvl="0" marL="0" rtl="0" algn="l">
              <a:spcBef>
                <a:spcPts val="0"/>
              </a:spcBef>
              <a:spcAft>
                <a:spcPts val="0"/>
              </a:spcAft>
              <a:buNone/>
            </a:pPr>
            <a:r>
              <a:rPr lang="en" sz="1200">
                <a:solidFill>
                  <a:schemeClr val="dk1"/>
                </a:solidFill>
              </a:rPr>
              <a:t> ('valence', 7.239236318631966e-05),</a:t>
            </a:r>
            <a:endParaRPr sz="1200">
              <a:solidFill>
                <a:schemeClr val="dk1"/>
              </a:solidFill>
            </a:endParaRPr>
          </a:p>
          <a:p>
            <a:pPr indent="0" lvl="0" marL="0" rtl="0" algn="l">
              <a:spcBef>
                <a:spcPts val="0"/>
              </a:spcBef>
              <a:spcAft>
                <a:spcPts val="0"/>
              </a:spcAft>
              <a:buNone/>
            </a:pPr>
            <a:r>
              <a:rPr lang="en" sz="1200">
                <a:solidFill>
                  <a:schemeClr val="dk1"/>
                </a:solidFill>
              </a:rPr>
              <a:t> ('explicit_0', 4.9889088651247526e-05),</a:t>
            </a:r>
            <a:endParaRPr sz="1200">
              <a:solidFill>
                <a:schemeClr val="dk1"/>
              </a:solidFill>
            </a:endParaRPr>
          </a:p>
          <a:p>
            <a:pPr indent="0" lvl="0" marL="0" rtl="0" algn="l">
              <a:spcBef>
                <a:spcPts val="0"/>
              </a:spcBef>
              <a:spcAft>
                <a:spcPts val="0"/>
              </a:spcAft>
              <a:buNone/>
            </a:pPr>
            <a:r>
              <a:rPr lang="en" sz="1200">
                <a:solidFill>
                  <a:schemeClr val="dk1"/>
                </a:solidFill>
              </a:rPr>
              <a:t> ('tempo', 4.977244604196847e-05),</a:t>
            </a:r>
            <a:endParaRPr sz="1200">
              <a:solidFill>
                <a:schemeClr val="dk1"/>
              </a:solidFill>
            </a:endParaRPr>
          </a:p>
          <a:p>
            <a:pPr indent="0" lvl="0" marL="0" rtl="0" algn="l">
              <a:spcBef>
                <a:spcPts val="0"/>
              </a:spcBef>
              <a:spcAft>
                <a:spcPts val="0"/>
              </a:spcAft>
              <a:buNone/>
            </a:pPr>
            <a:r>
              <a:rPr lang="en" sz="1200">
                <a:solidFill>
                  <a:schemeClr val="dk1"/>
                </a:solidFill>
              </a:rPr>
              <a:t> ('mode_0', 2.2183807538233905e-05),</a:t>
            </a:r>
            <a:endParaRPr sz="1200">
              <a:solidFill>
                <a:schemeClr val="dk1"/>
              </a:solidFill>
            </a:endParaRPr>
          </a:p>
          <a:p>
            <a:pPr indent="0" lvl="0" marL="0" rtl="0" algn="l">
              <a:spcBef>
                <a:spcPts val="0"/>
              </a:spcBef>
              <a:spcAft>
                <a:spcPts val="0"/>
              </a:spcAft>
              <a:buNone/>
            </a:pPr>
            <a:r>
              <a:rPr lang="en" sz="1200">
                <a:solidFill>
                  <a:schemeClr val="dk1"/>
                </a:solidFill>
              </a:rPr>
              <a:t> ('mode_1', 1.4026245869601496e-05)</a:t>
            </a:r>
            <a:endParaRPr sz="1200">
              <a:solidFill>
                <a:schemeClr val="dk1"/>
              </a:solidFill>
            </a:endParaRPr>
          </a:p>
        </p:txBody>
      </p:sp>
      <p:sp>
        <p:nvSpPr>
          <p:cNvPr id="379" name="Google Shape;379;p50"/>
          <p:cNvSpPr/>
          <p:nvPr/>
        </p:nvSpPr>
        <p:spPr>
          <a:xfrm>
            <a:off x="4244625" y="1897600"/>
            <a:ext cx="3335700" cy="1048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Machine Learning: </a:t>
            </a:r>
            <a:r>
              <a:rPr b="1" lang="en"/>
              <a:t>Gradient Boost</a:t>
            </a:r>
            <a:endParaRPr b="1"/>
          </a:p>
        </p:txBody>
      </p:sp>
      <p:sp>
        <p:nvSpPr>
          <p:cNvPr id="381" name="Google Shape;381;p50"/>
          <p:cNvSpPr txBox="1"/>
          <p:nvPr>
            <p:ph idx="1" type="body"/>
          </p:nvPr>
        </p:nvSpPr>
        <p:spPr>
          <a:xfrm>
            <a:off x="387900" y="1054875"/>
            <a:ext cx="5793900" cy="442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t>Gradient Boost</a:t>
            </a:r>
            <a:r>
              <a:rPr b="1" lang="en" sz="1500"/>
              <a:t> Regressor - Feature Importance</a:t>
            </a:r>
            <a:endParaRPr b="1" sz="1500"/>
          </a:p>
        </p:txBody>
      </p:sp>
      <p:pic>
        <p:nvPicPr>
          <p:cNvPr id="382" name="Google Shape;382;p50"/>
          <p:cNvPicPr preferRelativeResize="0"/>
          <p:nvPr/>
        </p:nvPicPr>
        <p:blipFill>
          <a:blip r:embed="rId3">
            <a:alphaModFix/>
          </a:blip>
          <a:stretch>
            <a:fillRect/>
          </a:stretch>
        </p:blipFill>
        <p:spPr>
          <a:xfrm>
            <a:off x="462000" y="1534525"/>
            <a:ext cx="3420158" cy="3341325"/>
          </a:xfrm>
          <a:prstGeom prst="rect">
            <a:avLst/>
          </a:prstGeom>
          <a:noFill/>
          <a:ln>
            <a:noFill/>
          </a:ln>
        </p:spPr>
      </p:pic>
      <p:sp>
        <p:nvSpPr>
          <p:cNvPr id="383" name="Google Shape;383;p50"/>
          <p:cNvSpPr txBox="1"/>
          <p:nvPr/>
        </p:nvSpPr>
        <p:spPr>
          <a:xfrm>
            <a:off x="7670300" y="2011775"/>
            <a:ext cx="95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rPr>
              <a:t>Top 5 Features</a:t>
            </a:r>
            <a:endParaRPr b="1">
              <a:solidFill>
                <a:srgbClr val="FF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Machine Learning: Xgboost</a:t>
            </a:r>
            <a:endParaRPr b="1"/>
          </a:p>
          <a:p>
            <a:pPr indent="0" lvl="0" marL="0" rtl="0" algn="l">
              <a:spcBef>
                <a:spcPts val="0"/>
              </a:spcBef>
              <a:spcAft>
                <a:spcPts val="0"/>
              </a:spcAft>
              <a:buNone/>
            </a:pPr>
            <a:r>
              <a:t/>
            </a:r>
            <a:endParaRPr/>
          </a:p>
        </p:txBody>
      </p:sp>
      <p:sp>
        <p:nvSpPr>
          <p:cNvPr id="389" name="Google Shape;389;p51"/>
          <p:cNvSpPr txBox="1"/>
          <p:nvPr>
            <p:ph idx="1" type="body"/>
          </p:nvPr>
        </p:nvSpPr>
        <p:spPr>
          <a:xfrm>
            <a:off x="311700" y="1152475"/>
            <a:ext cx="3999900" cy="124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Gradient Boost Regressor</a:t>
            </a:r>
            <a:endParaRPr b="1" sz="1500"/>
          </a:p>
          <a:p>
            <a:pPr indent="0" lvl="0" marL="0" rtl="0" algn="l">
              <a:spcBef>
                <a:spcPts val="1200"/>
              </a:spcBef>
              <a:spcAft>
                <a:spcPts val="1200"/>
              </a:spcAft>
              <a:buClr>
                <a:schemeClr val="dk1"/>
              </a:buClr>
              <a:buSzPts val="1100"/>
              <a:buFont typeface="Arial"/>
              <a:buNone/>
            </a:pPr>
            <a:r>
              <a:rPr b="1" lang="en" sz="1500"/>
              <a:t>Hyperparameter Tuning and Best Model Selection</a:t>
            </a:r>
            <a:endParaRPr b="1" sz="1500"/>
          </a:p>
        </p:txBody>
      </p:sp>
      <p:sp>
        <p:nvSpPr>
          <p:cNvPr id="390" name="Google Shape;390;p5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t/>
            </a:r>
            <a:endParaRPr b="1" sz="1500">
              <a:solidFill>
                <a:schemeClr val="dk1"/>
              </a:solidFill>
            </a:endParaRPr>
          </a:p>
          <a:p>
            <a:pPr indent="0" lvl="0" marL="0" rtl="0" algn="l">
              <a:lnSpc>
                <a:spcPct val="150000"/>
              </a:lnSpc>
              <a:spcBef>
                <a:spcPts val="0"/>
              </a:spcBef>
              <a:spcAft>
                <a:spcPts val="0"/>
              </a:spcAft>
              <a:buNone/>
            </a:pPr>
            <a:r>
              <a:t/>
            </a:r>
            <a:endParaRPr b="1" sz="1500">
              <a:solidFill>
                <a:schemeClr val="dk1"/>
              </a:solidFill>
            </a:endParaRPr>
          </a:p>
          <a:p>
            <a:pPr indent="0" lvl="0" marL="0" rtl="0" algn="l">
              <a:lnSpc>
                <a:spcPct val="150000"/>
              </a:lnSpc>
              <a:spcBef>
                <a:spcPts val="0"/>
              </a:spcBef>
              <a:spcAft>
                <a:spcPts val="0"/>
              </a:spcAft>
              <a:buClr>
                <a:schemeClr val="dk1"/>
              </a:buClr>
              <a:buSzPts val="1100"/>
              <a:buFont typeface="Arial"/>
              <a:buNone/>
            </a:pPr>
            <a:r>
              <a:rPr b="1" lang="en" sz="1500">
                <a:solidFill>
                  <a:schemeClr val="dk1"/>
                </a:solidFill>
              </a:rPr>
              <a:t>Model Performance:</a:t>
            </a:r>
            <a:endParaRPr b="1" sz="1500">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The best learning rate = 0.1</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Max_depth = 3</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The optimal n estimators = 100</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Best Model Performance:</a:t>
            </a:r>
            <a:endParaRPr b="1">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Training score: 0.83</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MSE: 81.7250</a:t>
            </a:r>
            <a:endParaRPr>
              <a:solidFill>
                <a:schemeClr val="dk1"/>
              </a:solidFill>
            </a:endParaRPr>
          </a:p>
          <a:p>
            <a:pPr indent="0" lvl="0" marL="0" rtl="0" algn="l">
              <a:spcBef>
                <a:spcPts val="0"/>
              </a:spcBef>
              <a:spcAft>
                <a:spcPts val="1200"/>
              </a:spcAft>
              <a:buNone/>
            </a:pPr>
            <a:r>
              <a:t/>
            </a:r>
            <a:endParaRPr>
              <a:solidFill>
                <a:schemeClr val="dk1"/>
              </a:solidFill>
            </a:endParaRPr>
          </a:p>
        </p:txBody>
      </p:sp>
      <p:pic>
        <p:nvPicPr>
          <p:cNvPr id="391" name="Google Shape;391;p51"/>
          <p:cNvPicPr preferRelativeResize="0"/>
          <p:nvPr/>
        </p:nvPicPr>
        <p:blipFill>
          <a:blip r:embed="rId3">
            <a:alphaModFix/>
          </a:blip>
          <a:stretch>
            <a:fillRect/>
          </a:stretch>
        </p:blipFill>
        <p:spPr>
          <a:xfrm>
            <a:off x="441388" y="2200875"/>
            <a:ext cx="3740527" cy="2443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458350" y="450100"/>
            <a:ext cx="8730600" cy="67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Dataset</a:t>
            </a:r>
            <a:endParaRPr b="1"/>
          </a:p>
        </p:txBody>
      </p:sp>
      <p:sp>
        <p:nvSpPr>
          <p:cNvPr id="76" name="Google Shape;76;p16"/>
          <p:cNvSpPr txBox="1"/>
          <p:nvPr>
            <p:ph idx="1" type="body"/>
          </p:nvPr>
        </p:nvSpPr>
        <p:spPr>
          <a:xfrm>
            <a:off x="322175" y="1189850"/>
            <a:ext cx="3673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For each row, it contains the popularity of each song and its 13 characteristics.</a:t>
            </a:r>
            <a:endParaRPr/>
          </a:p>
          <a:p>
            <a:pPr indent="-342900" lvl="0" marL="457200" rtl="0" algn="l">
              <a:spcBef>
                <a:spcPts val="0"/>
              </a:spcBef>
              <a:spcAft>
                <a:spcPts val="0"/>
              </a:spcAft>
              <a:buSzPts val="1800"/>
              <a:buChar char="●"/>
            </a:pPr>
            <a:r>
              <a:rPr lang="en"/>
              <a:t>The closer the score is to 1, the stronger this feature is.</a:t>
            </a:r>
            <a:endParaRPr/>
          </a:p>
          <a:p>
            <a:pPr indent="0" lvl="0" marL="457200" rtl="0" algn="l">
              <a:spcBef>
                <a:spcPts val="1200"/>
              </a:spcBef>
              <a:spcAft>
                <a:spcPts val="0"/>
              </a:spcAft>
              <a:buNone/>
            </a:pPr>
            <a:r>
              <a:t/>
            </a:r>
            <a:endParaRPr/>
          </a:p>
          <a:p>
            <a:pPr indent="0" lvl="0" marL="914400" rtl="0" algn="l">
              <a:spcBef>
                <a:spcPts val="1200"/>
              </a:spcBef>
              <a:spcAft>
                <a:spcPts val="1200"/>
              </a:spcAft>
              <a:buNone/>
            </a:pPr>
            <a:r>
              <a:t/>
            </a:r>
            <a:endParaRPr/>
          </a:p>
        </p:txBody>
      </p:sp>
      <p:graphicFrame>
        <p:nvGraphicFramePr>
          <p:cNvPr id="77" name="Google Shape;77;p16"/>
          <p:cNvGraphicFramePr/>
          <p:nvPr/>
        </p:nvGraphicFramePr>
        <p:xfrm>
          <a:off x="4234800" y="77900"/>
          <a:ext cx="3000000" cy="3000000"/>
        </p:xfrm>
        <a:graphic>
          <a:graphicData uri="http://schemas.openxmlformats.org/drawingml/2006/table">
            <a:tbl>
              <a:tblPr>
                <a:noFill/>
                <a:tableStyleId>{B385006B-D943-40E3-B689-AB255A08F8BF}</a:tableStyleId>
              </a:tblPr>
              <a:tblGrid>
                <a:gridCol w="1124450"/>
                <a:gridCol w="3648700"/>
              </a:tblGrid>
              <a:tr h="237500">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Factors</a:t>
                      </a:r>
                      <a:endParaRPr sz="900">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w="12650">
                      <a:solidFill>
                        <a:srgbClr val="9FC5E8"/>
                      </a:solidFill>
                      <a:prstDash val="solid"/>
                      <a:round/>
                      <a:headEnd len="sm" w="sm" type="none"/>
                      <a:tailEnd len="sm" w="sm" type="none"/>
                    </a:lnT>
                    <a:lnB cap="flat" cmpd="sng" w="12650">
                      <a:solidFill>
                        <a:srgbClr val="9FC5E8"/>
                      </a:solidFill>
                      <a:prstDash val="solid"/>
                      <a:round/>
                      <a:headEnd len="sm" w="sm" type="none"/>
                      <a:tailEnd len="sm" w="sm" type="none"/>
                    </a:lnB>
                    <a:solidFill>
                      <a:srgbClr val="D9EAD3"/>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Explanation</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w="12650">
                      <a:solidFill>
                        <a:srgbClr val="9FC5E8"/>
                      </a:solidFill>
                      <a:prstDash val="solid"/>
                      <a:round/>
                      <a:headEnd len="sm" w="sm" type="none"/>
                      <a:tailEnd len="sm" w="sm" type="none"/>
                    </a:lnT>
                    <a:lnB cap="flat" cmpd="sng" w="12650">
                      <a:solidFill>
                        <a:srgbClr val="9FC5E8"/>
                      </a:solidFill>
                      <a:prstDash val="solid"/>
                      <a:round/>
                      <a:headEnd len="sm" w="sm" type="none"/>
                      <a:tailEnd len="sm" w="sm" type="none"/>
                    </a:lnB>
                    <a:solidFill>
                      <a:srgbClr val="D9EAD3"/>
                    </a:solidFill>
                  </a:tcPr>
                </a:tc>
              </a:tr>
              <a:tr h="370675">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Popularity</a:t>
                      </a:r>
                      <a:endParaRPr sz="900">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w="12650">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Popularity of the song. From 0 to 100. The more popular the music is, the closer the attribute value is to 100.</a:t>
                      </a:r>
                      <a:endParaRPr sz="900">
                        <a:highlight>
                          <a:srgbClr val="FFFFFF"/>
                        </a:highlight>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w="12650">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r>
              <a:tr h="503775">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Acousticness</a:t>
                      </a:r>
                      <a:endParaRPr sz="900">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Acoustic music refers to the pure band performance version that is not processed by electronic sound effects. The closer the music is to the original sound, the closer the attribute value is to 1.0.</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r>
              <a:tr h="370675">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Danceability</a:t>
                      </a:r>
                      <a:endParaRPr sz="900">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Danceability describes how danceable a track is in terms of a combination of musical elements.</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r>
              <a:tr h="237500">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Duration</a:t>
                      </a:r>
                      <a:endParaRPr sz="900">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Track duration in milliseconds.</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r>
              <a:tr h="237500">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Energy</a:t>
                      </a:r>
                      <a:endParaRPr sz="900">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Energy refers to a perceived measure of intensity and activity. </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r>
              <a:tr h="317775">
                <a:tc>
                  <a:txBody>
                    <a:bodyPr/>
                    <a:lstStyle/>
                    <a:p>
                      <a:pPr indent="0" lvl="0" marL="88900" rtl="0" algn="just">
                        <a:lnSpc>
                          <a:spcPct val="115000"/>
                        </a:lnSpc>
                        <a:spcBef>
                          <a:spcPts val="0"/>
                        </a:spcBef>
                        <a:spcAft>
                          <a:spcPts val="0"/>
                        </a:spcAft>
                        <a:buNone/>
                      </a:pPr>
                      <a:r>
                        <a:rPr lang="en" sz="900">
                          <a:solidFill>
                            <a:schemeClr val="dk1"/>
                          </a:solidFill>
                          <a:latin typeface="Times New Roman"/>
                          <a:ea typeface="Times New Roman"/>
                          <a:cs typeface="Times New Roman"/>
                          <a:sym typeface="Times New Roman"/>
                        </a:rPr>
                        <a:t>Explicit</a:t>
                      </a:r>
                      <a:endParaRPr sz="900">
                        <a:solidFill>
                          <a:schemeClr val="dk1"/>
                        </a:solidFill>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Many artists use profanity in their music. This is a situation where music should be labeled as explicit.</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r>
              <a:tr h="370675">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Instrumentalness</a:t>
                      </a:r>
                      <a:endParaRPr sz="900">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Instrumentalness refers to whether a track contains no vocals. The fewer vocals the music contains, the closer the attribute value is to 1.0.</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r>
              <a:tr h="237500">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key</a:t>
                      </a:r>
                      <a:endParaRPr sz="900">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The estimated pitch of the song. </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r>
              <a:tr h="370675">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Liveness</a:t>
                      </a:r>
                      <a:endParaRPr sz="900">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A higher liveness value indicates an increased likelihood that the piece will be played live.</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r>
              <a:tr h="237500">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Loudness</a:t>
                      </a:r>
                      <a:endParaRPr sz="900">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The overall loudness of the composition in decibels (dB).</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r>
              <a:tr h="503775">
                <a:tc>
                  <a:txBody>
                    <a:bodyPr/>
                    <a:lstStyle/>
                    <a:p>
                      <a:pPr indent="0" lvl="0" marL="88900" rtl="0" algn="just">
                        <a:lnSpc>
                          <a:spcPct val="115000"/>
                        </a:lnSpc>
                        <a:spcBef>
                          <a:spcPts val="0"/>
                        </a:spcBef>
                        <a:spcAft>
                          <a:spcPts val="0"/>
                        </a:spcAft>
                        <a:buNone/>
                      </a:pPr>
                      <a:r>
                        <a:rPr lang="en" sz="900">
                          <a:solidFill>
                            <a:schemeClr val="dk1"/>
                          </a:solidFill>
                          <a:latin typeface="Times New Roman"/>
                          <a:ea typeface="Times New Roman"/>
                          <a:cs typeface="Times New Roman"/>
                          <a:sym typeface="Times New Roman"/>
                        </a:rPr>
                        <a:t>Mode</a:t>
                      </a:r>
                      <a:endParaRPr sz="900">
                        <a:solidFill>
                          <a:schemeClr val="dk1"/>
                        </a:solidFill>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solidFill>
                            <a:srgbClr val="1A1A1A"/>
                          </a:solidFill>
                          <a:latin typeface="Times New Roman"/>
                          <a:ea typeface="Times New Roman"/>
                          <a:cs typeface="Times New Roman"/>
                          <a:sym typeface="Times New Roman"/>
                        </a:rPr>
                        <a:t>“Any of several ways of ordering the notes of a scale according to the intervals they form with the tonic, thus providing a theoretical framework for the melody.”</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r>
              <a:tr h="503775">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Speechiness</a:t>
                      </a:r>
                      <a:endParaRPr sz="900">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Speechiness detects the presence of spoken words in a track. The more the recording resembles speech (such as an audiobook), the closer the attribute value is to 1.0.</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r>
              <a:tr h="237500">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Tempo</a:t>
                      </a:r>
                      <a:endParaRPr sz="900">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The overall estimated tempo of the track in beats per minute (BPM).</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r>
              <a:tr h="237500">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Valence</a:t>
                      </a:r>
                      <a:endParaRPr sz="900">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w="12650">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Valence is used to describe the musical positivity conveyed by a track. </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w="12650">
                      <a:solidFill>
                        <a:srgbClr val="9FC5E8"/>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Machine Learning: XgBoost</a:t>
            </a:r>
            <a:endParaRPr/>
          </a:p>
        </p:txBody>
      </p:sp>
      <p:sp>
        <p:nvSpPr>
          <p:cNvPr id="397" name="Google Shape;397;p5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500"/>
              <a:t>Xg</a:t>
            </a:r>
            <a:r>
              <a:rPr b="1" lang="en" sz="1500"/>
              <a:t>Boost Regressor - Feature Importance</a:t>
            </a:r>
            <a:endParaRPr b="1" sz="1500"/>
          </a:p>
          <a:p>
            <a:pPr indent="0" lvl="0" marL="0" rtl="0" algn="l">
              <a:spcBef>
                <a:spcPts val="1200"/>
              </a:spcBef>
              <a:spcAft>
                <a:spcPts val="1200"/>
              </a:spcAft>
              <a:buNone/>
            </a:pPr>
            <a:r>
              <a:t/>
            </a:r>
            <a:endParaRPr/>
          </a:p>
        </p:txBody>
      </p:sp>
      <p:sp>
        <p:nvSpPr>
          <p:cNvPr id="398" name="Google Shape;398;p5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chemeClr val="dk1"/>
                </a:solidFill>
              </a:rPr>
              <a:t>Feature Importances:</a:t>
            </a:r>
            <a:endParaRPr b="1">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30000"/>
              </a:lnSpc>
              <a:spcBef>
                <a:spcPts val="0"/>
              </a:spcBef>
              <a:spcAft>
                <a:spcPts val="0"/>
              </a:spcAft>
              <a:buSzPts val="523"/>
              <a:buNone/>
            </a:pPr>
            <a:r>
              <a:rPr lang="en" sz="1198">
                <a:solidFill>
                  <a:schemeClr val="dk1"/>
                </a:solidFill>
              </a:rPr>
              <a:t>('year', 0.93086195),</a:t>
            </a:r>
            <a:endParaRPr sz="1198">
              <a:solidFill>
                <a:schemeClr val="dk1"/>
              </a:solidFill>
            </a:endParaRPr>
          </a:p>
          <a:p>
            <a:pPr indent="0" lvl="0" marL="0" rtl="0" algn="l">
              <a:lnSpc>
                <a:spcPct val="30000"/>
              </a:lnSpc>
              <a:spcBef>
                <a:spcPts val="1200"/>
              </a:spcBef>
              <a:spcAft>
                <a:spcPts val="0"/>
              </a:spcAft>
              <a:buSzPts val="523"/>
              <a:buNone/>
            </a:pPr>
            <a:r>
              <a:rPr lang="en" sz="1198">
                <a:solidFill>
                  <a:schemeClr val="dk1"/>
                </a:solidFill>
              </a:rPr>
              <a:t> ('loudness', 0.010514024),</a:t>
            </a:r>
            <a:endParaRPr sz="1198">
              <a:solidFill>
                <a:schemeClr val="dk1"/>
              </a:solidFill>
            </a:endParaRPr>
          </a:p>
          <a:p>
            <a:pPr indent="0" lvl="0" marL="0" rtl="0" algn="l">
              <a:lnSpc>
                <a:spcPct val="30000"/>
              </a:lnSpc>
              <a:spcBef>
                <a:spcPts val="1200"/>
              </a:spcBef>
              <a:spcAft>
                <a:spcPts val="0"/>
              </a:spcAft>
              <a:buSzPts val="523"/>
              <a:buNone/>
            </a:pPr>
            <a:r>
              <a:rPr lang="en" sz="1198">
                <a:solidFill>
                  <a:schemeClr val="dk1"/>
                </a:solidFill>
              </a:rPr>
              <a:t> ('acousticness', 0.009820845),</a:t>
            </a:r>
            <a:endParaRPr sz="1198">
              <a:solidFill>
                <a:schemeClr val="dk1"/>
              </a:solidFill>
            </a:endParaRPr>
          </a:p>
          <a:p>
            <a:pPr indent="0" lvl="0" marL="0" rtl="0" algn="l">
              <a:lnSpc>
                <a:spcPct val="30000"/>
              </a:lnSpc>
              <a:spcBef>
                <a:spcPts val="1200"/>
              </a:spcBef>
              <a:spcAft>
                <a:spcPts val="0"/>
              </a:spcAft>
              <a:buSzPts val="523"/>
              <a:buNone/>
            </a:pPr>
            <a:r>
              <a:rPr lang="en" sz="1198">
                <a:solidFill>
                  <a:schemeClr val="dk1"/>
                </a:solidFill>
              </a:rPr>
              <a:t> ('instrumentalness', 0.009517046),</a:t>
            </a:r>
            <a:endParaRPr sz="1198">
              <a:solidFill>
                <a:schemeClr val="dk1"/>
              </a:solidFill>
            </a:endParaRPr>
          </a:p>
          <a:p>
            <a:pPr indent="0" lvl="0" marL="0" rtl="0" algn="l">
              <a:lnSpc>
                <a:spcPct val="30000"/>
              </a:lnSpc>
              <a:spcBef>
                <a:spcPts val="1200"/>
              </a:spcBef>
              <a:spcAft>
                <a:spcPts val="0"/>
              </a:spcAft>
              <a:buSzPts val="523"/>
              <a:buNone/>
            </a:pPr>
            <a:r>
              <a:rPr lang="en" sz="1198">
                <a:solidFill>
                  <a:schemeClr val="dk1"/>
                </a:solidFill>
              </a:rPr>
              <a:t> ('duration_ms', 0.009120449),</a:t>
            </a:r>
            <a:endParaRPr sz="1198">
              <a:solidFill>
                <a:schemeClr val="dk1"/>
              </a:solidFill>
            </a:endParaRPr>
          </a:p>
          <a:p>
            <a:pPr indent="0" lvl="0" marL="0" rtl="0" algn="l">
              <a:lnSpc>
                <a:spcPct val="30000"/>
              </a:lnSpc>
              <a:spcBef>
                <a:spcPts val="1200"/>
              </a:spcBef>
              <a:spcAft>
                <a:spcPts val="0"/>
              </a:spcAft>
              <a:buSzPts val="523"/>
              <a:buNone/>
            </a:pPr>
            <a:r>
              <a:rPr lang="en" sz="1198">
                <a:solidFill>
                  <a:schemeClr val="dk1"/>
                </a:solidFill>
              </a:rPr>
              <a:t> ('liveness', 0.0070600067),</a:t>
            </a:r>
            <a:endParaRPr sz="1198">
              <a:solidFill>
                <a:schemeClr val="dk1"/>
              </a:solidFill>
            </a:endParaRPr>
          </a:p>
          <a:p>
            <a:pPr indent="0" lvl="0" marL="0" rtl="0" algn="l">
              <a:lnSpc>
                <a:spcPct val="30000"/>
              </a:lnSpc>
              <a:spcBef>
                <a:spcPts val="1200"/>
              </a:spcBef>
              <a:spcAft>
                <a:spcPts val="0"/>
              </a:spcAft>
              <a:buSzPts val="523"/>
              <a:buNone/>
            </a:pPr>
            <a:r>
              <a:rPr lang="en" sz="1198">
                <a:solidFill>
                  <a:schemeClr val="dk1"/>
                </a:solidFill>
              </a:rPr>
              <a:t> ('danceability', 0.005774328),</a:t>
            </a:r>
            <a:endParaRPr sz="1198">
              <a:solidFill>
                <a:schemeClr val="dk1"/>
              </a:solidFill>
            </a:endParaRPr>
          </a:p>
          <a:p>
            <a:pPr indent="0" lvl="0" marL="0" rtl="0" algn="l">
              <a:lnSpc>
                <a:spcPct val="30000"/>
              </a:lnSpc>
              <a:spcBef>
                <a:spcPts val="1200"/>
              </a:spcBef>
              <a:spcAft>
                <a:spcPts val="0"/>
              </a:spcAft>
              <a:buSzPts val="523"/>
              <a:buNone/>
            </a:pPr>
            <a:r>
              <a:rPr lang="en" sz="1198">
                <a:solidFill>
                  <a:schemeClr val="dk1"/>
                </a:solidFill>
              </a:rPr>
              <a:t> ('explicit_0', 0.0051405346),</a:t>
            </a:r>
            <a:endParaRPr sz="1198">
              <a:solidFill>
                <a:schemeClr val="dk1"/>
              </a:solidFill>
            </a:endParaRPr>
          </a:p>
          <a:p>
            <a:pPr indent="0" lvl="0" marL="0" rtl="0" algn="l">
              <a:lnSpc>
                <a:spcPct val="30000"/>
              </a:lnSpc>
              <a:spcBef>
                <a:spcPts val="1200"/>
              </a:spcBef>
              <a:spcAft>
                <a:spcPts val="0"/>
              </a:spcAft>
              <a:buSzPts val="523"/>
              <a:buNone/>
            </a:pPr>
            <a:r>
              <a:rPr lang="en" sz="1198">
                <a:solidFill>
                  <a:schemeClr val="dk1"/>
                </a:solidFill>
              </a:rPr>
              <a:t> ('speechiness', 0.0047789575),</a:t>
            </a:r>
            <a:endParaRPr sz="1198">
              <a:solidFill>
                <a:schemeClr val="dk1"/>
              </a:solidFill>
            </a:endParaRPr>
          </a:p>
          <a:p>
            <a:pPr indent="0" lvl="0" marL="0" rtl="0" algn="l">
              <a:lnSpc>
                <a:spcPct val="30000"/>
              </a:lnSpc>
              <a:spcBef>
                <a:spcPts val="1200"/>
              </a:spcBef>
              <a:spcAft>
                <a:spcPts val="0"/>
              </a:spcAft>
              <a:buSzPts val="523"/>
              <a:buNone/>
            </a:pPr>
            <a:r>
              <a:rPr lang="en" sz="1198">
                <a:solidFill>
                  <a:schemeClr val="dk1"/>
                </a:solidFill>
              </a:rPr>
              <a:t> ('energy', 0.0031560701),</a:t>
            </a:r>
            <a:endParaRPr sz="1198">
              <a:solidFill>
                <a:schemeClr val="dk1"/>
              </a:solidFill>
            </a:endParaRPr>
          </a:p>
          <a:p>
            <a:pPr indent="0" lvl="0" marL="0" rtl="0" algn="l">
              <a:lnSpc>
                <a:spcPct val="30000"/>
              </a:lnSpc>
              <a:spcBef>
                <a:spcPts val="1200"/>
              </a:spcBef>
              <a:spcAft>
                <a:spcPts val="0"/>
              </a:spcAft>
              <a:buSzPts val="523"/>
              <a:buNone/>
            </a:pPr>
            <a:r>
              <a:rPr lang="en" sz="1198">
                <a:solidFill>
                  <a:schemeClr val="dk1"/>
                </a:solidFill>
              </a:rPr>
              <a:t> ('valence', 0.0016335753),</a:t>
            </a:r>
            <a:endParaRPr sz="1198">
              <a:solidFill>
                <a:schemeClr val="dk1"/>
              </a:solidFill>
            </a:endParaRPr>
          </a:p>
          <a:p>
            <a:pPr indent="0" lvl="0" marL="0" rtl="0" algn="l">
              <a:lnSpc>
                <a:spcPct val="30000"/>
              </a:lnSpc>
              <a:spcBef>
                <a:spcPts val="1200"/>
              </a:spcBef>
              <a:spcAft>
                <a:spcPts val="0"/>
              </a:spcAft>
              <a:buSzPts val="523"/>
              <a:buNone/>
            </a:pPr>
            <a:r>
              <a:rPr lang="en" sz="1198">
                <a:solidFill>
                  <a:schemeClr val="dk1"/>
                </a:solidFill>
              </a:rPr>
              <a:t> ('mode_0', 0.0016307181),</a:t>
            </a:r>
            <a:endParaRPr sz="1198">
              <a:solidFill>
                <a:schemeClr val="dk1"/>
              </a:solidFill>
            </a:endParaRPr>
          </a:p>
          <a:p>
            <a:pPr indent="0" lvl="0" marL="0" rtl="0" algn="l">
              <a:lnSpc>
                <a:spcPct val="30000"/>
              </a:lnSpc>
              <a:spcBef>
                <a:spcPts val="1200"/>
              </a:spcBef>
              <a:spcAft>
                <a:spcPts val="0"/>
              </a:spcAft>
              <a:buSzPts val="523"/>
              <a:buNone/>
            </a:pPr>
            <a:r>
              <a:rPr lang="en" sz="1198">
                <a:solidFill>
                  <a:schemeClr val="dk1"/>
                </a:solidFill>
              </a:rPr>
              <a:t> ('tempo', 0.000991506),</a:t>
            </a:r>
            <a:endParaRPr sz="1198">
              <a:solidFill>
                <a:schemeClr val="dk1"/>
              </a:solidFill>
            </a:endParaRPr>
          </a:p>
          <a:p>
            <a:pPr indent="0" lvl="0" marL="0" rtl="0" algn="l">
              <a:lnSpc>
                <a:spcPct val="30000"/>
              </a:lnSpc>
              <a:spcBef>
                <a:spcPts val="1200"/>
              </a:spcBef>
              <a:spcAft>
                <a:spcPts val="0"/>
              </a:spcAft>
              <a:buSzPts val="523"/>
              <a:buNone/>
            </a:pPr>
            <a:r>
              <a:rPr lang="en" sz="1198">
                <a:solidFill>
                  <a:schemeClr val="dk1"/>
                </a:solidFill>
              </a:rPr>
              <a:t> ('mode_1', 0.0),</a:t>
            </a:r>
            <a:endParaRPr sz="1198">
              <a:solidFill>
                <a:schemeClr val="dk1"/>
              </a:solidFill>
            </a:endParaRPr>
          </a:p>
          <a:p>
            <a:pPr indent="0" lvl="0" marL="0" rtl="0" algn="l">
              <a:lnSpc>
                <a:spcPct val="30000"/>
              </a:lnSpc>
              <a:spcBef>
                <a:spcPts val="1200"/>
              </a:spcBef>
              <a:spcAft>
                <a:spcPts val="1200"/>
              </a:spcAft>
              <a:buSzPts val="523"/>
              <a:buNone/>
            </a:pPr>
            <a:r>
              <a:rPr lang="en" sz="1198">
                <a:solidFill>
                  <a:schemeClr val="dk1"/>
                </a:solidFill>
              </a:rPr>
              <a:t> ('explicit_1', 0.0)</a:t>
            </a:r>
            <a:endParaRPr sz="1365">
              <a:solidFill>
                <a:schemeClr val="dk1"/>
              </a:solidFill>
            </a:endParaRPr>
          </a:p>
        </p:txBody>
      </p:sp>
      <p:pic>
        <p:nvPicPr>
          <p:cNvPr id="399" name="Google Shape;399;p52"/>
          <p:cNvPicPr preferRelativeResize="0"/>
          <p:nvPr/>
        </p:nvPicPr>
        <p:blipFill>
          <a:blip r:embed="rId3">
            <a:alphaModFix/>
          </a:blip>
          <a:stretch>
            <a:fillRect/>
          </a:stretch>
        </p:blipFill>
        <p:spPr>
          <a:xfrm>
            <a:off x="612526" y="1599100"/>
            <a:ext cx="3575700" cy="3376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3"/>
          <p:cNvSpPr txBox="1"/>
          <p:nvPr>
            <p:ph type="title"/>
          </p:nvPr>
        </p:nvSpPr>
        <p:spPr>
          <a:xfrm>
            <a:off x="467825" y="534925"/>
            <a:ext cx="846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Conclusion: Model </a:t>
            </a:r>
            <a:r>
              <a:rPr b="1" lang="en"/>
              <a:t>Comparison</a:t>
            </a:r>
            <a:endParaRPr b="1"/>
          </a:p>
        </p:txBody>
      </p:sp>
      <p:graphicFrame>
        <p:nvGraphicFramePr>
          <p:cNvPr id="405" name="Google Shape;405;p53"/>
          <p:cNvGraphicFramePr/>
          <p:nvPr/>
        </p:nvGraphicFramePr>
        <p:xfrm>
          <a:off x="364650" y="1372313"/>
          <a:ext cx="3000000" cy="3000000"/>
        </p:xfrm>
        <a:graphic>
          <a:graphicData uri="http://schemas.openxmlformats.org/drawingml/2006/table">
            <a:tbl>
              <a:tblPr>
                <a:noFill/>
                <a:tableStyleId>{872A4DB7-12CA-464F-9449-BEA81B6180FF}</a:tableStyleId>
              </a:tblPr>
              <a:tblGrid>
                <a:gridCol w="1791475"/>
                <a:gridCol w="1067375"/>
                <a:gridCol w="893850"/>
                <a:gridCol w="869550"/>
                <a:gridCol w="889900"/>
                <a:gridCol w="959800"/>
                <a:gridCol w="889925"/>
                <a:gridCol w="820000"/>
              </a:tblGrid>
              <a:tr h="381000">
                <a:tc>
                  <a:txBody>
                    <a:bodyPr/>
                    <a:lstStyle/>
                    <a:p>
                      <a:pPr indent="0" lvl="0" marL="0" rtl="0" algn="ctr">
                        <a:spcBef>
                          <a:spcPts val="0"/>
                        </a:spcBef>
                        <a:spcAft>
                          <a:spcPts val="0"/>
                        </a:spcAft>
                        <a:buNone/>
                      </a:pPr>
                      <a:r>
                        <a:t/>
                      </a:r>
                      <a:endParaRPr sz="11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Linear</a:t>
                      </a:r>
                      <a:endParaRPr b="1" sz="1200"/>
                    </a:p>
                    <a:p>
                      <a:pPr indent="0" lvl="0" marL="0" rtl="0" algn="ctr">
                        <a:spcBef>
                          <a:spcPts val="0"/>
                        </a:spcBef>
                        <a:spcAft>
                          <a:spcPts val="0"/>
                        </a:spcAft>
                        <a:buNone/>
                      </a:pPr>
                      <a:r>
                        <a:rPr b="1" lang="en" sz="1200"/>
                        <a:t>Regression</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Decision</a:t>
                      </a:r>
                      <a:endParaRPr b="1" sz="1200"/>
                    </a:p>
                    <a:p>
                      <a:pPr indent="0" lvl="0" marL="0" rtl="0" algn="ctr">
                        <a:spcBef>
                          <a:spcPts val="0"/>
                        </a:spcBef>
                        <a:spcAft>
                          <a:spcPts val="0"/>
                        </a:spcAft>
                        <a:buNone/>
                      </a:pPr>
                      <a:r>
                        <a:rPr b="1" lang="en" sz="1200"/>
                        <a:t>Tree</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Random </a:t>
                      </a:r>
                      <a:endParaRPr b="1" sz="1200"/>
                    </a:p>
                    <a:p>
                      <a:pPr indent="0" lvl="0" marL="0" rtl="0" algn="ctr">
                        <a:spcBef>
                          <a:spcPts val="0"/>
                        </a:spcBef>
                        <a:spcAft>
                          <a:spcPts val="0"/>
                        </a:spcAft>
                        <a:buNone/>
                      </a:pPr>
                      <a:r>
                        <a:rPr b="1" lang="en" sz="1200"/>
                        <a:t>Forest</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SVM</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AdaBoost</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Gradient Boost</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XgBoost</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1300"/>
                        <a:t>Classification</a:t>
                      </a:r>
                      <a:endParaRPr b="1" sz="1300"/>
                    </a:p>
                    <a:p>
                      <a:pPr indent="0" lvl="0" marL="0" rtl="0" algn="ctr">
                        <a:spcBef>
                          <a:spcPts val="0"/>
                        </a:spcBef>
                        <a:spcAft>
                          <a:spcPts val="0"/>
                        </a:spcAft>
                        <a:buNone/>
                      </a:pPr>
                      <a:r>
                        <a:rPr b="1" lang="en" sz="1300"/>
                        <a:t>(</a:t>
                      </a:r>
                      <a:r>
                        <a:rPr b="1" lang="en" sz="1300">
                          <a:solidFill>
                            <a:schemeClr val="dk1"/>
                          </a:solidFill>
                        </a:rPr>
                        <a:t>Accuracy Score）</a:t>
                      </a:r>
                      <a:endParaRPr b="1" sz="1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0.87</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0.97</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0.86</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0.91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0.91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49050">
                <a:tc>
                  <a:txBody>
                    <a:bodyPr/>
                    <a:lstStyle/>
                    <a:p>
                      <a:pPr indent="0" lvl="0" marL="0" rtl="0" algn="ctr">
                        <a:spcBef>
                          <a:spcPts val="0"/>
                        </a:spcBef>
                        <a:spcAft>
                          <a:spcPts val="0"/>
                        </a:spcAft>
                        <a:buNone/>
                      </a:pPr>
                      <a:r>
                        <a:rPr b="1" lang="en" sz="1300"/>
                        <a:t>Regression（</a:t>
                      </a:r>
                      <a:r>
                        <a:rPr b="1" lang="en" sz="1300"/>
                        <a:t>MSE)</a:t>
                      </a:r>
                      <a:endParaRPr b="1" sz="1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100.69</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82.70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82.00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103.80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88.51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81.66</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81.73</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406" name="Google Shape;406;p53"/>
          <p:cNvSpPr txBox="1"/>
          <p:nvPr/>
        </p:nvSpPr>
        <p:spPr>
          <a:xfrm>
            <a:off x="364650" y="3313750"/>
            <a:ext cx="8414700" cy="1554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Random Forest has the best performance in Classification</a:t>
            </a:r>
            <a:endParaRPr sz="1500"/>
          </a:p>
          <a:p>
            <a:pPr indent="-323850" lvl="0" marL="457200" rtl="0" algn="l">
              <a:spcBef>
                <a:spcPts val="0"/>
              </a:spcBef>
              <a:spcAft>
                <a:spcPts val="0"/>
              </a:spcAft>
              <a:buSzPts val="1500"/>
              <a:buChar char="●"/>
            </a:pPr>
            <a:r>
              <a:rPr lang="en" sz="1500"/>
              <a:t>Gradient Boost has the best performance in Regression</a:t>
            </a:r>
            <a:endParaRPr sz="1500"/>
          </a:p>
          <a:p>
            <a:pPr indent="-323850" lvl="0" marL="457200" rtl="0" algn="l">
              <a:spcBef>
                <a:spcPts val="0"/>
              </a:spcBef>
              <a:spcAft>
                <a:spcPts val="0"/>
              </a:spcAft>
              <a:buSzPts val="1500"/>
              <a:buChar char="●"/>
            </a:pPr>
            <a:r>
              <a:rPr lang="en" sz="1500"/>
              <a:t>Random Forest </a:t>
            </a:r>
            <a:r>
              <a:rPr lang="en" sz="1500"/>
              <a:t>is an </a:t>
            </a:r>
            <a:r>
              <a:rPr lang="en" sz="1500"/>
              <a:t>ensemble</a:t>
            </a:r>
            <a:r>
              <a:rPr lang="en" sz="1500"/>
              <a:t> model </a:t>
            </a:r>
            <a:r>
              <a:rPr lang="en" sz="1500"/>
              <a:t>using bagging method, Gradient is also an </a:t>
            </a:r>
            <a:r>
              <a:rPr lang="en" sz="1500"/>
              <a:t>ensemble</a:t>
            </a:r>
            <a:r>
              <a:rPr lang="en" sz="1500"/>
              <a:t> model using boosting method, </a:t>
            </a:r>
            <a:r>
              <a:rPr lang="en" sz="1500"/>
              <a:t>which</a:t>
            </a:r>
            <a:r>
              <a:rPr lang="en" sz="1500"/>
              <a:t> both help to lower the variance and </a:t>
            </a:r>
            <a:r>
              <a:rPr lang="en" sz="1500"/>
              <a:t>lower the probability of </a:t>
            </a:r>
            <a:r>
              <a:rPr lang="en" sz="1500"/>
              <a:t>overfitting</a:t>
            </a:r>
            <a:r>
              <a:rPr lang="en" sz="1500"/>
              <a:t> of the model</a:t>
            </a:r>
            <a:endParaRPr sz="1500"/>
          </a:p>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4"/>
          <p:cNvSpPr txBox="1"/>
          <p:nvPr>
            <p:ph type="title"/>
          </p:nvPr>
        </p:nvSpPr>
        <p:spPr>
          <a:xfrm>
            <a:off x="414600" y="3422263"/>
            <a:ext cx="8464500" cy="57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Univariate Tests</a:t>
            </a:r>
            <a:endParaRPr b="1" sz="1400"/>
          </a:p>
          <a:p>
            <a:pPr indent="-317500" lvl="1" marL="1371600" rtl="0" algn="l">
              <a:spcBef>
                <a:spcPts val="0"/>
              </a:spcBef>
              <a:spcAft>
                <a:spcPts val="0"/>
              </a:spcAft>
              <a:buSzPts val="1400"/>
              <a:buChar char="○"/>
            </a:pPr>
            <a:r>
              <a:rPr lang="en" sz="1400"/>
              <a:t>SelectKBest:  ['acousticness', 'energy', 'year']</a:t>
            </a:r>
            <a:endParaRPr sz="1400"/>
          </a:p>
          <a:p>
            <a:pPr indent="45720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We find that year is the most </a:t>
            </a:r>
            <a:r>
              <a:rPr lang="en" sz="1400"/>
              <a:t>influential</a:t>
            </a:r>
            <a:r>
              <a:rPr lang="en" sz="1400"/>
              <a:t> feature in all the machine learning </a:t>
            </a:r>
            <a:r>
              <a:rPr lang="en" sz="1400"/>
              <a:t>models</a:t>
            </a:r>
            <a:r>
              <a:rPr lang="en" sz="1400"/>
              <a:t> we applied</a:t>
            </a:r>
            <a:endParaRPr sz="1400"/>
          </a:p>
          <a:p>
            <a:pPr indent="-317500" lvl="0" marL="457200" rtl="0" algn="l">
              <a:spcBef>
                <a:spcPts val="0"/>
              </a:spcBef>
              <a:spcAft>
                <a:spcPts val="0"/>
              </a:spcAft>
              <a:buSzPts val="1400"/>
              <a:buChar char="●"/>
            </a:pPr>
            <a:r>
              <a:rPr lang="en" sz="1400"/>
              <a:t>Acousticness, Loudness, and Danceability are important feature we should pay attention to when </a:t>
            </a:r>
            <a:r>
              <a:rPr lang="en" sz="1400"/>
              <a:t>predicting</a:t>
            </a:r>
            <a:r>
              <a:rPr lang="en" sz="1400"/>
              <a:t> the </a:t>
            </a:r>
            <a:r>
              <a:rPr lang="en" sz="1400"/>
              <a:t>popularity</a:t>
            </a:r>
            <a:r>
              <a:rPr lang="en" sz="1400"/>
              <a:t> of a new song </a:t>
            </a:r>
            <a:endParaRPr sz="1400"/>
          </a:p>
        </p:txBody>
      </p:sp>
      <p:sp>
        <p:nvSpPr>
          <p:cNvPr id="412" name="Google Shape;412;p54"/>
          <p:cNvSpPr txBox="1"/>
          <p:nvPr>
            <p:ph type="title"/>
          </p:nvPr>
        </p:nvSpPr>
        <p:spPr>
          <a:xfrm>
            <a:off x="339750" y="83500"/>
            <a:ext cx="846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Feature Selection</a:t>
            </a:r>
            <a:endParaRPr b="1"/>
          </a:p>
          <a:p>
            <a:pPr indent="0" lvl="0" marL="0" rtl="0" algn="l">
              <a:spcBef>
                <a:spcPts val="0"/>
              </a:spcBef>
              <a:spcAft>
                <a:spcPts val="0"/>
              </a:spcAft>
              <a:buClr>
                <a:schemeClr val="dk1"/>
              </a:buClr>
              <a:buSzPct val="39285"/>
              <a:buFont typeface="Arial"/>
              <a:buNone/>
            </a:pPr>
            <a:r>
              <a:t/>
            </a:r>
            <a:endParaRPr b="1"/>
          </a:p>
        </p:txBody>
      </p:sp>
      <p:graphicFrame>
        <p:nvGraphicFramePr>
          <p:cNvPr id="413" name="Google Shape;413;p54"/>
          <p:cNvGraphicFramePr/>
          <p:nvPr/>
        </p:nvGraphicFramePr>
        <p:xfrm>
          <a:off x="414600" y="1398588"/>
          <a:ext cx="3000000" cy="3000000"/>
        </p:xfrm>
        <a:graphic>
          <a:graphicData uri="http://schemas.openxmlformats.org/drawingml/2006/table">
            <a:tbl>
              <a:tblPr>
                <a:noFill/>
                <a:tableStyleId>{872A4DB7-12CA-464F-9449-BEA81B6180FF}</a:tableStyleId>
              </a:tblPr>
              <a:tblGrid>
                <a:gridCol w="1322075"/>
                <a:gridCol w="1027425"/>
                <a:gridCol w="843925"/>
                <a:gridCol w="1013925"/>
                <a:gridCol w="1035125"/>
                <a:gridCol w="1179525"/>
                <a:gridCol w="939875"/>
                <a:gridCol w="1052675"/>
              </a:tblGrid>
              <a:tr h="381000">
                <a:tc>
                  <a:txBody>
                    <a:bodyPr/>
                    <a:lstStyle/>
                    <a:p>
                      <a:pPr indent="0" lvl="0" marL="0" rtl="0" algn="ctr">
                        <a:spcBef>
                          <a:spcPts val="0"/>
                        </a:spcBef>
                        <a:spcAft>
                          <a:spcPts val="0"/>
                        </a:spcAft>
                        <a:buNone/>
                      </a:pPr>
                      <a:r>
                        <a:t/>
                      </a:r>
                      <a:endParaRPr sz="11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Linear</a:t>
                      </a:r>
                      <a:endParaRPr b="1" sz="1200"/>
                    </a:p>
                    <a:p>
                      <a:pPr indent="0" lvl="0" marL="0" rtl="0" algn="ctr">
                        <a:spcBef>
                          <a:spcPts val="0"/>
                        </a:spcBef>
                        <a:spcAft>
                          <a:spcPts val="0"/>
                        </a:spcAft>
                        <a:buNone/>
                      </a:pPr>
                      <a:r>
                        <a:rPr b="1" lang="en" sz="1200"/>
                        <a:t>Regression</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Decision</a:t>
                      </a:r>
                      <a:endParaRPr b="1" sz="1200"/>
                    </a:p>
                    <a:p>
                      <a:pPr indent="0" lvl="0" marL="0" rtl="0" algn="ctr">
                        <a:spcBef>
                          <a:spcPts val="0"/>
                        </a:spcBef>
                        <a:spcAft>
                          <a:spcPts val="0"/>
                        </a:spcAft>
                        <a:buNone/>
                      </a:pPr>
                      <a:r>
                        <a:rPr b="1" lang="en" sz="1200"/>
                        <a:t>Tree</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Random </a:t>
                      </a:r>
                      <a:endParaRPr b="1" sz="1200"/>
                    </a:p>
                    <a:p>
                      <a:pPr indent="0" lvl="0" marL="0" rtl="0" algn="ctr">
                        <a:spcBef>
                          <a:spcPts val="0"/>
                        </a:spcBef>
                        <a:spcAft>
                          <a:spcPts val="0"/>
                        </a:spcAft>
                        <a:buNone/>
                      </a:pPr>
                      <a:r>
                        <a:rPr b="1" lang="en" sz="1200"/>
                        <a:t>Forest</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SVM</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AdaBoost</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Gradient Boost</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t>XgBoost</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1300"/>
                        <a:t>Classification</a:t>
                      </a:r>
                      <a:endParaRPr b="1" sz="1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t>-</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t>Year</a:t>
                      </a:r>
                      <a:endParaRPr sz="1000"/>
                    </a:p>
                    <a:p>
                      <a:pPr indent="0" lvl="0" marL="0" rtl="0" algn="ctr">
                        <a:spcBef>
                          <a:spcPts val="0"/>
                        </a:spcBef>
                        <a:spcAft>
                          <a:spcPts val="0"/>
                        </a:spcAft>
                        <a:buNone/>
                      </a:pPr>
                      <a:r>
                        <a:rPr lang="en" sz="1000"/>
                        <a:t>Loudness</a:t>
                      </a:r>
                      <a:endParaRPr sz="1000"/>
                    </a:p>
                    <a:p>
                      <a:pPr indent="0" lvl="0" marL="0" rtl="0" algn="ctr">
                        <a:spcBef>
                          <a:spcPts val="0"/>
                        </a:spcBef>
                        <a:spcAft>
                          <a:spcPts val="0"/>
                        </a:spcAft>
                        <a:buNone/>
                      </a:pPr>
                      <a:r>
                        <a:rPr lang="en" sz="1000"/>
                        <a:t>Duration</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rPr>
                        <a:t>Year</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Loudness</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Speechiness</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rPr>
                        <a:t>Year</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Danceability</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Acousticness</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rPr>
                        <a:t>Year</a:t>
                      </a:r>
                      <a:endParaRPr sz="1000">
                        <a:solidFill>
                          <a:schemeClr val="dk1"/>
                        </a:solidFill>
                      </a:endParaRPr>
                    </a:p>
                    <a:p>
                      <a:pPr indent="0" lvl="0" marL="0" rtl="0" algn="ctr">
                        <a:spcBef>
                          <a:spcPts val="0"/>
                        </a:spcBef>
                        <a:spcAft>
                          <a:spcPts val="0"/>
                        </a:spcAft>
                        <a:buNone/>
                      </a:pPr>
                      <a:r>
                        <a:rPr lang="en" sz="1000">
                          <a:solidFill>
                            <a:schemeClr val="dk1"/>
                          </a:solidFill>
                        </a:rPr>
                        <a:t>Acousticness</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Danceability</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rPr>
                        <a:t>Year</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Loudness</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Duration</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t>-</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49050">
                <a:tc>
                  <a:txBody>
                    <a:bodyPr/>
                    <a:lstStyle/>
                    <a:p>
                      <a:pPr indent="0" lvl="0" marL="0" rtl="0" algn="ctr">
                        <a:spcBef>
                          <a:spcPts val="0"/>
                        </a:spcBef>
                        <a:spcAft>
                          <a:spcPts val="0"/>
                        </a:spcAft>
                        <a:buNone/>
                      </a:pPr>
                      <a:r>
                        <a:rPr b="1" lang="en" sz="1300"/>
                        <a:t>Regression</a:t>
                      </a:r>
                      <a:endParaRPr b="1" sz="1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rPr>
                        <a:t>Year</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Acousticness</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Speechiness </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rPr>
                        <a:t>Year</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Loudness</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Explicit</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rPr>
                        <a:t>Year</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Acousticness</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Energy</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rPr>
                        <a:t>Year</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Acousticness</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Speechiness</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rPr>
                        <a:t>Year</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Instrumentalness</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Acousticness</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t>Year</a:t>
                      </a:r>
                      <a:endParaRPr sz="1000"/>
                    </a:p>
                    <a:p>
                      <a:pPr indent="0" lvl="0" marL="0" rtl="0" algn="ctr">
                        <a:spcBef>
                          <a:spcPts val="0"/>
                        </a:spcBef>
                        <a:spcAft>
                          <a:spcPts val="0"/>
                        </a:spcAft>
                        <a:buNone/>
                      </a:pPr>
                      <a:r>
                        <a:rPr lang="en" sz="1000"/>
                        <a:t>Duration</a:t>
                      </a:r>
                      <a:endParaRPr sz="1000"/>
                    </a:p>
                    <a:p>
                      <a:pPr indent="0" lvl="0" marL="0" rtl="0" algn="ctr">
                        <a:spcBef>
                          <a:spcPts val="0"/>
                        </a:spcBef>
                        <a:spcAft>
                          <a:spcPts val="0"/>
                        </a:spcAft>
                        <a:buNone/>
                      </a:pPr>
                      <a:r>
                        <a:rPr lang="en" sz="1000"/>
                        <a:t>Loudness</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t>Year</a:t>
                      </a:r>
                      <a:endParaRPr sz="1000"/>
                    </a:p>
                    <a:p>
                      <a:pPr indent="0" lvl="0" marL="0" rtl="0" algn="ctr">
                        <a:spcBef>
                          <a:spcPts val="0"/>
                        </a:spcBef>
                        <a:spcAft>
                          <a:spcPts val="0"/>
                        </a:spcAft>
                        <a:buNone/>
                      </a:pPr>
                      <a:r>
                        <a:rPr lang="en" sz="1000"/>
                        <a:t>Loudness</a:t>
                      </a:r>
                      <a:endParaRPr sz="1000"/>
                    </a:p>
                    <a:p>
                      <a:pPr indent="0" lvl="0" marL="0" rtl="0" algn="ctr">
                        <a:spcBef>
                          <a:spcPts val="0"/>
                        </a:spcBef>
                        <a:spcAft>
                          <a:spcPts val="0"/>
                        </a:spcAft>
                        <a:buNone/>
                      </a:pPr>
                      <a:r>
                        <a:rPr lang="en" sz="1000"/>
                        <a:t>Acousticness</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414" name="Google Shape;414;p54"/>
          <p:cNvSpPr txBox="1"/>
          <p:nvPr/>
        </p:nvSpPr>
        <p:spPr>
          <a:xfrm>
            <a:off x="614250" y="769675"/>
            <a:ext cx="3900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
              <a:t>Feature Importance from Model</a:t>
            </a:r>
            <a:endParaRPr b="1"/>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5"/>
          <p:cNvSpPr txBox="1"/>
          <p:nvPr>
            <p:ph type="title"/>
          </p:nvPr>
        </p:nvSpPr>
        <p:spPr>
          <a:xfrm>
            <a:off x="551400" y="484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NLP: Text Features: </a:t>
            </a:r>
            <a:r>
              <a:rPr lang="en"/>
              <a:t>‘artists’, ‘name’</a:t>
            </a:r>
            <a:endParaRPr/>
          </a:p>
        </p:txBody>
      </p:sp>
      <p:sp>
        <p:nvSpPr>
          <p:cNvPr id="420" name="Google Shape;420;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solidFill>
                  <a:schemeClr val="dk1"/>
                </a:solidFill>
              </a:rPr>
              <a:t>Preprocessing</a:t>
            </a:r>
            <a:r>
              <a:rPr lang="en"/>
              <a:t> </a:t>
            </a:r>
            <a:endParaRPr/>
          </a:p>
          <a:p>
            <a:pPr indent="0" lvl="0" marL="457200" rtl="0" algn="l">
              <a:spcBef>
                <a:spcPts val="1200"/>
              </a:spcBef>
              <a:spcAft>
                <a:spcPts val="1200"/>
              </a:spcAft>
              <a:buNone/>
            </a:pPr>
            <a:r>
              <a:t/>
            </a:r>
            <a:endParaRPr/>
          </a:p>
        </p:txBody>
      </p:sp>
      <p:pic>
        <p:nvPicPr>
          <p:cNvPr id="421" name="Google Shape;421;p55"/>
          <p:cNvPicPr preferRelativeResize="0"/>
          <p:nvPr/>
        </p:nvPicPr>
        <p:blipFill>
          <a:blip r:embed="rId3">
            <a:alphaModFix/>
          </a:blip>
          <a:stretch>
            <a:fillRect/>
          </a:stretch>
        </p:blipFill>
        <p:spPr>
          <a:xfrm>
            <a:off x="800100" y="1652249"/>
            <a:ext cx="6939199" cy="744725"/>
          </a:xfrm>
          <a:prstGeom prst="rect">
            <a:avLst/>
          </a:prstGeom>
          <a:noFill/>
          <a:ln>
            <a:noFill/>
          </a:ln>
        </p:spPr>
      </p:pic>
      <p:pic>
        <p:nvPicPr>
          <p:cNvPr id="422" name="Google Shape;422;p55"/>
          <p:cNvPicPr preferRelativeResize="0"/>
          <p:nvPr/>
        </p:nvPicPr>
        <p:blipFill>
          <a:blip r:embed="rId4">
            <a:alphaModFix/>
          </a:blip>
          <a:stretch>
            <a:fillRect/>
          </a:stretch>
        </p:blipFill>
        <p:spPr>
          <a:xfrm>
            <a:off x="800088" y="2571750"/>
            <a:ext cx="6696075" cy="2362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6"/>
          <p:cNvSpPr txBox="1"/>
          <p:nvPr>
            <p:ph type="title"/>
          </p:nvPr>
        </p:nvSpPr>
        <p:spPr>
          <a:xfrm>
            <a:off x="502625" y="484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NLP: </a:t>
            </a:r>
            <a:r>
              <a:rPr b="1" lang="en"/>
              <a:t>Word Cloud</a:t>
            </a:r>
            <a:endParaRPr/>
          </a:p>
        </p:txBody>
      </p:sp>
      <p:sp>
        <p:nvSpPr>
          <p:cNvPr id="428" name="Google Shape;428;p56"/>
          <p:cNvSpPr txBox="1"/>
          <p:nvPr>
            <p:ph idx="1" type="body"/>
          </p:nvPr>
        </p:nvSpPr>
        <p:spPr>
          <a:xfrm>
            <a:off x="835375" y="1117350"/>
            <a:ext cx="2717100" cy="6303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b="1" lang="en"/>
              <a:t>Word Cloud of song name</a:t>
            </a:r>
            <a:endParaRPr b="1"/>
          </a:p>
        </p:txBody>
      </p:sp>
      <p:pic>
        <p:nvPicPr>
          <p:cNvPr id="429" name="Google Shape;429;p56"/>
          <p:cNvPicPr preferRelativeResize="0"/>
          <p:nvPr/>
        </p:nvPicPr>
        <p:blipFill>
          <a:blip r:embed="rId3">
            <a:alphaModFix/>
          </a:blip>
          <a:stretch>
            <a:fillRect/>
          </a:stretch>
        </p:blipFill>
        <p:spPr>
          <a:xfrm>
            <a:off x="4765725" y="1647825"/>
            <a:ext cx="3457576" cy="3457576"/>
          </a:xfrm>
          <a:prstGeom prst="rect">
            <a:avLst/>
          </a:prstGeom>
          <a:noFill/>
          <a:ln>
            <a:noFill/>
          </a:ln>
        </p:spPr>
      </p:pic>
      <p:sp>
        <p:nvSpPr>
          <p:cNvPr id="430" name="Google Shape;430;p56"/>
          <p:cNvSpPr txBox="1"/>
          <p:nvPr>
            <p:ph idx="1" type="body"/>
          </p:nvPr>
        </p:nvSpPr>
        <p:spPr>
          <a:xfrm>
            <a:off x="5180750" y="1105100"/>
            <a:ext cx="2322300" cy="495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SzPts val="1018"/>
              <a:buNone/>
            </a:pPr>
            <a:r>
              <a:rPr b="1" lang="en" sz="1565"/>
              <a:t>Word Cloud of Artist</a:t>
            </a:r>
            <a:endParaRPr b="1" sz="1565"/>
          </a:p>
        </p:txBody>
      </p:sp>
      <p:pic>
        <p:nvPicPr>
          <p:cNvPr id="431" name="Google Shape;431;p56"/>
          <p:cNvPicPr preferRelativeResize="0"/>
          <p:nvPr/>
        </p:nvPicPr>
        <p:blipFill>
          <a:blip r:embed="rId4">
            <a:alphaModFix/>
          </a:blip>
          <a:stretch>
            <a:fillRect/>
          </a:stretch>
        </p:blipFill>
        <p:spPr>
          <a:xfrm>
            <a:off x="322625" y="1622762"/>
            <a:ext cx="3507700" cy="3507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7"/>
          <p:cNvSpPr txBox="1"/>
          <p:nvPr>
            <p:ph type="title"/>
          </p:nvPr>
        </p:nvSpPr>
        <p:spPr>
          <a:xfrm>
            <a:off x="221825" y="4699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300"/>
              <a:t>Content-based filtering recommendation system</a:t>
            </a:r>
            <a:endParaRPr b="1" sz="2300"/>
          </a:p>
        </p:txBody>
      </p:sp>
      <p:sp>
        <p:nvSpPr>
          <p:cNvPr id="437" name="Google Shape;437;p57"/>
          <p:cNvSpPr txBox="1"/>
          <p:nvPr>
            <p:ph idx="1" type="body"/>
          </p:nvPr>
        </p:nvSpPr>
        <p:spPr>
          <a:xfrm>
            <a:off x="351650" y="104262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Char char="●"/>
            </a:pPr>
            <a:r>
              <a:rPr lang="en" sz="1500">
                <a:solidFill>
                  <a:schemeClr val="dk1"/>
                </a:solidFill>
              </a:rPr>
              <a:t>TF-IDF transform</a:t>
            </a:r>
            <a:r>
              <a:rPr lang="en" sz="1500">
                <a:solidFill>
                  <a:schemeClr val="dk1"/>
                </a:solidFill>
              </a:rPr>
              <a:t>ation (column ‘artists’)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PCA dimension reduction</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Similarity Mat</a:t>
            </a:r>
            <a:r>
              <a:rPr lang="en" sz="1500">
                <a:solidFill>
                  <a:schemeClr val="dk1"/>
                </a:solidFill>
              </a:rPr>
              <a:t>rix (cosine_similarity(df_scaled))</a:t>
            </a: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Recommendation Function</a:t>
            </a:r>
            <a:r>
              <a:rPr lang="en" sz="1500">
                <a:solidFill>
                  <a:schemeClr val="dk1"/>
                </a:solidFill>
              </a:rPr>
              <a:t>: input an index of a song -&gt; get top ten recommendation songs</a:t>
            </a:r>
            <a:endParaRPr sz="1500">
              <a:solidFill>
                <a:schemeClr val="dk1"/>
              </a:solidFill>
            </a:endParaRPr>
          </a:p>
          <a:p>
            <a:pPr indent="0" lvl="0" marL="457200" rtl="0" algn="l">
              <a:spcBef>
                <a:spcPts val="1200"/>
              </a:spcBef>
              <a:spcAft>
                <a:spcPts val="1200"/>
              </a:spcAft>
              <a:buNone/>
            </a:pPr>
            <a:r>
              <a:t/>
            </a:r>
            <a:endParaRPr sz="1500">
              <a:solidFill>
                <a:schemeClr val="dk1"/>
              </a:solidFill>
            </a:endParaRPr>
          </a:p>
        </p:txBody>
      </p:sp>
      <p:pic>
        <p:nvPicPr>
          <p:cNvPr id="438" name="Google Shape;438;p57"/>
          <p:cNvPicPr preferRelativeResize="0"/>
          <p:nvPr/>
        </p:nvPicPr>
        <p:blipFill>
          <a:blip r:embed="rId3">
            <a:alphaModFix/>
          </a:blip>
          <a:stretch>
            <a:fillRect/>
          </a:stretch>
        </p:blipFill>
        <p:spPr>
          <a:xfrm>
            <a:off x="552700" y="2378375"/>
            <a:ext cx="7267400" cy="2544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8"/>
          <p:cNvSpPr txBox="1"/>
          <p:nvPr>
            <p:ph type="title"/>
          </p:nvPr>
        </p:nvSpPr>
        <p:spPr>
          <a:xfrm>
            <a:off x="387900" y="521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K-means Clustering</a:t>
            </a:r>
            <a:endParaRPr b="1"/>
          </a:p>
        </p:txBody>
      </p:sp>
      <p:sp>
        <p:nvSpPr>
          <p:cNvPr id="444" name="Google Shape;444;p58"/>
          <p:cNvSpPr txBox="1"/>
          <p:nvPr>
            <p:ph idx="1" type="body"/>
          </p:nvPr>
        </p:nvSpPr>
        <p:spPr>
          <a:xfrm>
            <a:off x="3879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42900" lvl="0" marL="457200" rtl="0" algn="l">
              <a:lnSpc>
                <a:spcPct val="200000"/>
              </a:lnSpc>
              <a:spcBef>
                <a:spcPts val="1200"/>
              </a:spcBef>
              <a:spcAft>
                <a:spcPts val="0"/>
              </a:spcAft>
              <a:buClr>
                <a:schemeClr val="dk1"/>
              </a:buClr>
              <a:buSzPts val="1800"/>
              <a:buChar char="●"/>
            </a:pPr>
            <a:r>
              <a:rPr lang="en">
                <a:solidFill>
                  <a:schemeClr val="dk1"/>
                </a:solidFill>
              </a:rPr>
              <a:t>Used elbow method;</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n_cluster=4;</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silhouette_score=0.553</a:t>
            </a:r>
            <a:endParaRPr>
              <a:solidFill>
                <a:schemeClr val="dk1"/>
              </a:solidFill>
            </a:endParaRPr>
          </a:p>
        </p:txBody>
      </p:sp>
      <p:pic>
        <p:nvPicPr>
          <p:cNvPr id="445" name="Google Shape;445;p58"/>
          <p:cNvPicPr preferRelativeResize="0"/>
          <p:nvPr/>
        </p:nvPicPr>
        <p:blipFill>
          <a:blip r:embed="rId3">
            <a:alphaModFix/>
          </a:blip>
          <a:stretch>
            <a:fillRect/>
          </a:stretch>
        </p:blipFill>
        <p:spPr>
          <a:xfrm>
            <a:off x="3873850" y="1352550"/>
            <a:ext cx="4515550" cy="3476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K-means Clustering</a:t>
            </a:r>
            <a:endParaRPr/>
          </a:p>
        </p:txBody>
      </p:sp>
      <p:graphicFrame>
        <p:nvGraphicFramePr>
          <p:cNvPr id="451" name="Google Shape;451;p59"/>
          <p:cNvGraphicFramePr/>
          <p:nvPr/>
        </p:nvGraphicFramePr>
        <p:xfrm>
          <a:off x="283439" y="1746250"/>
          <a:ext cx="3000000" cy="3000000"/>
        </p:xfrm>
        <a:graphic>
          <a:graphicData uri="http://schemas.openxmlformats.org/drawingml/2006/table">
            <a:tbl>
              <a:tblPr>
                <a:noFill/>
                <a:tableStyleId>{872A4DB7-12CA-464F-9449-BEA81B6180FF}</a:tableStyleId>
              </a:tblPr>
              <a:tblGrid>
                <a:gridCol w="1072150"/>
                <a:gridCol w="837875"/>
                <a:gridCol w="1178625"/>
                <a:gridCol w="1029575"/>
                <a:gridCol w="1242525"/>
                <a:gridCol w="1072150"/>
                <a:gridCol w="1019700"/>
                <a:gridCol w="1124575"/>
              </a:tblGrid>
              <a:tr h="548650">
                <a:tc>
                  <a:txBody>
                    <a:bodyPr/>
                    <a:lstStyle/>
                    <a:p>
                      <a:pPr indent="0" lvl="0" marL="0" rtl="0" algn="ctr">
                        <a:spcBef>
                          <a:spcPts val="0"/>
                        </a:spcBef>
                        <a:spcAft>
                          <a:spcPts val="0"/>
                        </a:spcAft>
                        <a:buNone/>
                      </a:pPr>
                      <a:r>
                        <a:rPr b="1" lang="en"/>
                        <a:t>cluster</a:t>
                      </a:r>
                      <a:endParaRPr b="1"/>
                    </a:p>
                  </a:txBody>
                  <a:tcPr marT="91425" marB="91425" marR="91425" marL="91425"/>
                </a:tc>
                <a:tc>
                  <a:txBody>
                    <a:bodyPr/>
                    <a:lstStyle/>
                    <a:p>
                      <a:pPr indent="0" lvl="0" marL="0" rtl="0" algn="ctr">
                        <a:spcBef>
                          <a:spcPts val="0"/>
                        </a:spcBef>
                        <a:spcAft>
                          <a:spcPts val="0"/>
                        </a:spcAft>
                        <a:buNone/>
                      </a:pPr>
                      <a:r>
                        <a:rPr b="1" lang="en" sz="1200"/>
                        <a:t>counts</a:t>
                      </a:r>
                      <a:endParaRPr b="1" sz="1200"/>
                    </a:p>
                  </a:txBody>
                  <a:tcPr marT="91425" marB="91425" marR="91425" marL="91425"/>
                </a:tc>
                <a:tc>
                  <a:txBody>
                    <a:bodyPr/>
                    <a:lstStyle/>
                    <a:p>
                      <a:pPr indent="0" lvl="0" marL="0" rtl="0" algn="ctr">
                        <a:spcBef>
                          <a:spcPts val="0"/>
                        </a:spcBef>
                        <a:spcAft>
                          <a:spcPts val="0"/>
                        </a:spcAft>
                        <a:buNone/>
                      </a:pPr>
                      <a:r>
                        <a:rPr b="1" lang="en" sz="1200"/>
                        <a:t>acousticness</a:t>
                      </a:r>
                      <a:endParaRPr b="1" sz="1200"/>
                    </a:p>
                  </a:txBody>
                  <a:tcPr marT="91425" marB="91425" marR="91425" marL="91425"/>
                </a:tc>
                <a:tc>
                  <a:txBody>
                    <a:bodyPr/>
                    <a:lstStyle/>
                    <a:p>
                      <a:pPr indent="0" lvl="0" marL="0" rtl="0" algn="ctr">
                        <a:spcBef>
                          <a:spcPts val="0"/>
                        </a:spcBef>
                        <a:spcAft>
                          <a:spcPts val="0"/>
                        </a:spcAft>
                        <a:buNone/>
                      </a:pPr>
                      <a:r>
                        <a:rPr b="1" lang="en" sz="1100"/>
                        <a:t>danceability</a:t>
                      </a:r>
                      <a:endParaRPr b="1" sz="1100"/>
                    </a:p>
                  </a:txBody>
                  <a:tcPr marT="91425" marB="91425" marR="91425" marL="91425"/>
                </a:tc>
                <a:tc>
                  <a:txBody>
                    <a:bodyPr/>
                    <a:lstStyle/>
                    <a:p>
                      <a:pPr indent="0" lvl="0" marL="0" rtl="0" algn="ctr">
                        <a:spcBef>
                          <a:spcPts val="0"/>
                        </a:spcBef>
                        <a:spcAft>
                          <a:spcPts val="0"/>
                        </a:spcAft>
                        <a:buNone/>
                      </a:pPr>
                      <a:r>
                        <a:rPr b="1" lang="en" sz="1300"/>
                        <a:t>duration_ms</a:t>
                      </a:r>
                      <a:endParaRPr b="1" sz="1300"/>
                    </a:p>
                  </a:txBody>
                  <a:tcPr marT="91425" marB="91425" marR="91425" marL="91425"/>
                </a:tc>
                <a:tc>
                  <a:txBody>
                    <a:bodyPr/>
                    <a:lstStyle/>
                    <a:p>
                      <a:pPr indent="0" lvl="0" marL="0" rtl="0" algn="ctr">
                        <a:spcBef>
                          <a:spcPts val="0"/>
                        </a:spcBef>
                        <a:spcAft>
                          <a:spcPts val="0"/>
                        </a:spcAft>
                        <a:buNone/>
                      </a:pPr>
                      <a:r>
                        <a:rPr b="1" lang="en"/>
                        <a:t>energy</a:t>
                      </a:r>
                      <a:endParaRPr b="1"/>
                    </a:p>
                  </a:txBody>
                  <a:tcPr marT="91425" marB="91425" marR="91425" marL="91425"/>
                </a:tc>
                <a:tc>
                  <a:txBody>
                    <a:bodyPr/>
                    <a:lstStyle/>
                    <a:p>
                      <a:pPr indent="0" lvl="0" marL="0" rtl="0" algn="ctr">
                        <a:spcBef>
                          <a:spcPts val="0"/>
                        </a:spcBef>
                        <a:spcAft>
                          <a:spcPts val="0"/>
                        </a:spcAft>
                        <a:buNone/>
                      </a:pPr>
                      <a:r>
                        <a:rPr b="1" lang="en"/>
                        <a:t>explicit</a:t>
                      </a:r>
                      <a:endParaRPr b="1"/>
                    </a:p>
                  </a:txBody>
                  <a:tcPr marT="91425" marB="91425" marR="91425" marL="91425"/>
                </a:tc>
                <a:tc>
                  <a:txBody>
                    <a:bodyPr/>
                    <a:lstStyle/>
                    <a:p>
                      <a:pPr indent="0" lvl="0" marL="0" rtl="0" algn="ctr">
                        <a:spcBef>
                          <a:spcPts val="0"/>
                        </a:spcBef>
                        <a:spcAft>
                          <a:spcPts val="0"/>
                        </a:spcAft>
                        <a:buNone/>
                      </a:pPr>
                      <a:r>
                        <a:rPr b="1" lang="en" sz="1000"/>
                        <a:t>Instrumental-</a:t>
                      </a:r>
                      <a:endParaRPr b="1" sz="1000"/>
                    </a:p>
                    <a:p>
                      <a:pPr indent="0" lvl="0" marL="0" rtl="0" algn="ctr">
                        <a:spcBef>
                          <a:spcPts val="0"/>
                        </a:spcBef>
                        <a:spcAft>
                          <a:spcPts val="0"/>
                        </a:spcAft>
                        <a:buNone/>
                      </a:pPr>
                      <a:r>
                        <a:rPr b="1" lang="en" sz="1000"/>
                        <a:t>ness</a:t>
                      </a:r>
                      <a:endParaRPr b="1" sz="1000"/>
                    </a:p>
                  </a:txBody>
                  <a:tcPr marT="91425" marB="91425" marR="91425" marL="91425"/>
                </a:tc>
              </a:tr>
              <a:tr h="548650">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60607</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0.361428</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0.542781</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2.792041e+05</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0.555768</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0.099444</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0.129972</a:t>
                      </a:r>
                      <a:endParaRPr sz="1200">
                        <a:solidFill>
                          <a:schemeClr val="dk1"/>
                        </a:solidFill>
                      </a:endParaRPr>
                    </a:p>
                  </a:txBody>
                  <a:tcPr marT="91425" marB="91425" marR="91425" marL="91425"/>
                </a:tc>
              </a:tr>
              <a:tr h="54865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8734</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0.556893</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0.427892</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5.198750e+05</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0.417558</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0.023929</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0.345756</a:t>
                      </a:r>
                      <a:endParaRPr sz="1200">
                        <a:solidFill>
                          <a:schemeClr val="dk1"/>
                        </a:solidFill>
                      </a:endParaRPr>
                    </a:p>
                  </a:txBody>
                  <a:tcPr marT="91425" marB="91425" marR="91425" marL="91425"/>
                </a:tc>
              </a:tr>
              <a:tr h="54865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100004</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0.566147</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0.546030</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1.708483e+05</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0.455100</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0.081777</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0.163641</a:t>
                      </a:r>
                      <a:endParaRPr sz="1200">
                        <a:solidFill>
                          <a:schemeClr val="dk1"/>
                        </a:solidFill>
                      </a:endParaRPr>
                    </a:p>
                  </a:txBody>
                  <a:tcPr marT="91425" marB="91425" marR="91425" marL="91425"/>
                </a:tc>
              </a:tr>
              <a:tr h="54865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 564</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0.736788</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0.350738</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1.365547e+06</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0.308810</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0.008865</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0.448182</a:t>
                      </a:r>
                      <a:endParaRPr sz="1200">
                        <a:solidFill>
                          <a:schemeClr val="dk1"/>
                        </a:solidFill>
                      </a:endParaRPr>
                    </a:p>
                  </a:txBody>
                  <a:tcPr marT="91425" marB="91425" marR="91425" marL="91425"/>
                </a:tc>
              </a:tr>
            </a:tbl>
          </a:graphicData>
        </a:graphic>
      </p:graphicFrame>
      <p:sp>
        <p:nvSpPr>
          <p:cNvPr id="452" name="Google Shape;452;p59"/>
          <p:cNvSpPr txBox="1"/>
          <p:nvPr/>
        </p:nvSpPr>
        <p:spPr>
          <a:xfrm>
            <a:off x="329575" y="1068650"/>
            <a:ext cx="572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Check on the mean of the X variables of each clusters: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K-means Clustering</a:t>
            </a:r>
            <a:endParaRPr/>
          </a:p>
        </p:txBody>
      </p:sp>
      <p:graphicFrame>
        <p:nvGraphicFramePr>
          <p:cNvPr id="458" name="Google Shape;458;p60"/>
          <p:cNvGraphicFramePr/>
          <p:nvPr/>
        </p:nvGraphicFramePr>
        <p:xfrm>
          <a:off x="283439" y="1815900"/>
          <a:ext cx="3000000" cy="3000000"/>
        </p:xfrm>
        <a:graphic>
          <a:graphicData uri="http://schemas.openxmlformats.org/drawingml/2006/table">
            <a:tbl>
              <a:tblPr>
                <a:noFill/>
                <a:tableStyleId>{872A4DB7-12CA-464F-9449-BEA81B6180FF}</a:tableStyleId>
              </a:tblPr>
              <a:tblGrid>
                <a:gridCol w="942775"/>
                <a:gridCol w="901775"/>
                <a:gridCol w="898100"/>
                <a:gridCol w="1028450"/>
                <a:gridCol w="942775"/>
                <a:gridCol w="896650"/>
                <a:gridCol w="988875"/>
                <a:gridCol w="913925"/>
                <a:gridCol w="1063825"/>
              </a:tblGrid>
              <a:tr h="548625">
                <a:tc>
                  <a:txBody>
                    <a:bodyPr/>
                    <a:lstStyle/>
                    <a:p>
                      <a:pPr indent="0" lvl="0" marL="0" rtl="0" algn="ctr">
                        <a:spcBef>
                          <a:spcPts val="0"/>
                        </a:spcBef>
                        <a:spcAft>
                          <a:spcPts val="0"/>
                        </a:spcAft>
                        <a:buNone/>
                      </a:pPr>
                      <a:r>
                        <a:rPr b="1" lang="en"/>
                        <a:t>cluster</a:t>
                      </a:r>
                      <a:endParaRPr b="1"/>
                    </a:p>
                  </a:txBody>
                  <a:tcPr marT="91425" marB="91425" marR="91425" marL="91425"/>
                </a:tc>
                <a:tc>
                  <a:txBody>
                    <a:bodyPr/>
                    <a:lstStyle/>
                    <a:p>
                      <a:pPr indent="0" lvl="0" marL="0" rtl="0" algn="ctr">
                        <a:spcBef>
                          <a:spcPts val="0"/>
                        </a:spcBef>
                        <a:spcAft>
                          <a:spcPts val="0"/>
                        </a:spcAft>
                        <a:buNone/>
                      </a:pPr>
                      <a:r>
                        <a:rPr b="1" lang="en">
                          <a:solidFill>
                            <a:schemeClr val="dk1"/>
                          </a:solidFill>
                        </a:rPr>
                        <a:t>key</a:t>
                      </a:r>
                      <a:endParaRPr b="1">
                        <a:solidFill>
                          <a:schemeClr val="dk1"/>
                        </a:solidFill>
                      </a:endParaRPr>
                    </a:p>
                  </a:txBody>
                  <a:tcPr marT="91425" marB="91425" marR="91425" marL="91425"/>
                </a:tc>
                <a:tc>
                  <a:txBody>
                    <a:bodyPr/>
                    <a:lstStyle/>
                    <a:p>
                      <a:pPr indent="0" lvl="0" marL="0" rtl="0" algn="ctr">
                        <a:spcBef>
                          <a:spcPts val="0"/>
                        </a:spcBef>
                        <a:spcAft>
                          <a:spcPts val="0"/>
                        </a:spcAft>
                        <a:buNone/>
                      </a:pPr>
                      <a:r>
                        <a:rPr b="1" lang="en">
                          <a:solidFill>
                            <a:schemeClr val="dk1"/>
                          </a:solidFill>
                        </a:rPr>
                        <a:t>liveness</a:t>
                      </a:r>
                      <a:endParaRPr b="1">
                        <a:solidFill>
                          <a:schemeClr val="dk1"/>
                        </a:solidFill>
                      </a:endParaRPr>
                    </a:p>
                  </a:txBody>
                  <a:tcPr marT="91425" marB="91425" marR="91425" marL="91425"/>
                </a:tc>
                <a:tc>
                  <a:txBody>
                    <a:bodyPr/>
                    <a:lstStyle/>
                    <a:p>
                      <a:pPr indent="0" lvl="0" marL="0" rtl="0" algn="ctr">
                        <a:spcBef>
                          <a:spcPts val="0"/>
                        </a:spcBef>
                        <a:spcAft>
                          <a:spcPts val="0"/>
                        </a:spcAft>
                        <a:buNone/>
                      </a:pPr>
                      <a:r>
                        <a:rPr b="1" lang="en">
                          <a:solidFill>
                            <a:schemeClr val="dk1"/>
                          </a:solidFill>
                        </a:rPr>
                        <a:t>loudness</a:t>
                      </a:r>
                      <a:endParaRPr b="1">
                        <a:solidFill>
                          <a:schemeClr val="dk1"/>
                        </a:solidFill>
                      </a:endParaRPr>
                    </a:p>
                  </a:txBody>
                  <a:tcPr marT="91425" marB="91425" marR="91425" marL="91425"/>
                </a:tc>
                <a:tc>
                  <a:txBody>
                    <a:bodyPr/>
                    <a:lstStyle/>
                    <a:p>
                      <a:pPr indent="0" lvl="0" marL="0" rtl="0" algn="ctr">
                        <a:spcBef>
                          <a:spcPts val="0"/>
                        </a:spcBef>
                        <a:spcAft>
                          <a:spcPts val="0"/>
                        </a:spcAft>
                        <a:buNone/>
                      </a:pPr>
                      <a:r>
                        <a:rPr b="1" lang="en">
                          <a:solidFill>
                            <a:schemeClr val="dk1"/>
                          </a:solidFill>
                        </a:rPr>
                        <a:t>mode</a:t>
                      </a:r>
                      <a:endParaRPr b="1">
                        <a:solidFill>
                          <a:schemeClr val="dk1"/>
                        </a:solidFill>
                      </a:endParaRPr>
                    </a:p>
                  </a:txBody>
                  <a:tcPr marT="91425" marB="91425" marR="91425" marL="91425"/>
                </a:tc>
                <a:tc>
                  <a:txBody>
                    <a:bodyPr/>
                    <a:lstStyle/>
                    <a:p>
                      <a:pPr indent="0" lvl="0" marL="0" rtl="0" algn="ctr">
                        <a:spcBef>
                          <a:spcPts val="0"/>
                        </a:spcBef>
                        <a:spcAft>
                          <a:spcPts val="0"/>
                        </a:spcAft>
                        <a:buNone/>
                      </a:pPr>
                      <a:r>
                        <a:rPr b="1" lang="en" sz="900">
                          <a:solidFill>
                            <a:schemeClr val="dk1"/>
                          </a:solidFill>
                        </a:rPr>
                        <a:t>speechiness</a:t>
                      </a:r>
                      <a:endParaRPr b="1" sz="900">
                        <a:solidFill>
                          <a:schemeClr val="dk1"/>
                        </a:solidFill>
                      </a:endParaRPr>
                    </a:p>
                  </a:txBody>
                  <a:tcPr marT="91425" marB="91425" marR="91425" marL="91425"/>
                </a:tc>
                <a:tc>
                  <a:txBody>
                    <a:bodyPr/>
                    <a:lstStyle/>
                    <a:p>
                      <a:pPr indent="0" lvl="0" marL="0" rtl="0" algn="ctr">
                        <a:spcBef>
                          <a:spcPts val="0"/>
                        </a:spcBef>
                        <a:spcAft>
                          <a:spcPts val="0"/>
                        </a:spcAft>
                        <a:buNone/>
                      </a:pPr>
                      <a:r>
                        <a:rPr b="1" lang="en" sz="1200">
                          <a:solidFill>
                            <a:schemeClr val="dk1"/>
                          </a:solidFill>
                        </a:rPr>
                        <a:t>tempo</a:t>
                      </a:r>
                      <a:endParaRPr b="1" sz="12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b="1" lang="en" sz="1200">
                          <a:solidFill>
                            <a:schemeClr val="dk1"/>
                          </a:solidFill>
                        </a:rPr>
                        <a:t>valence</a:t>
                      </a:r>
                      <a:endParaRPr b="1"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txBody>
                  <a:tcPr marT="38100" marB="38100" marR="76200" marL="76200" anchor="ctr"/>
                </a:tc>
                <a:tc>
                  <a:txBody>
                    <a:bodyPr/>
                    <a:lstStyle/>
                    <a:p>
                      <a:pPr indent="0" lvl="0" marL="0" rtl="0" algn="ctr">
                        <a:spcBef>
                          <a:spcPts val="0"/>
                        </a:spcBef>
                        <a:spcAft>
                          <a:spcPts val="0"/>
                        </a:spcAft>
                        <a:buNone/>
                      </a:pPr>
                      <a:r>
                        <a:rPr b="1" lang="en" sz="1200">
                          <a:solidFill>
                            <a:schemeClr val="dk1"/>
                          </a:solidFill>
                        </a:rPr>
                        <a:t>year</a:t>
                      </a:r>
                      <a:endParaRPr b="1" sz="1200">
                        <a:solidFill>
                          <a:schemeClr val="dk1"/>
                        </a:solidFill>
                      </a:endParaRPr>
                    </a:p>
                  </a:txBody>
                  <a:tcPr marT="91425" marB="91425" marR="91425" marL="91425"/>
                </a:tc>
              </a:tr>
              <a:tr h="548625">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5.204168</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0.203747</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-10.385591</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0.677183</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0.081153</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117.845023</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0.491251</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1986.56102</a:t>
                      </a:r>
                      <a:endParaRPr sz="1200">
                        <a:solidFill>
                          <a:schemeClr val="dk1"/>
                        </a:solidFill>
                      </a:endParaRPr>
                    </a:p>
                  </a:txBody>
                  <a:tcPr marT="91425" marB="91425" marR="91425" marL="91425"/>
                </a:tc>
              </a:tr>
              <a:tr h="548625">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lnSpc>
                          <a:spcPct val="115000"/>
                        </a:lnSpc>
                        <a:spcBef>
                          <a:spcPts val="0"/>
                        </a:spcBef>
                        <a:spcAft>
                          <a:spcPts val="0"/>
                        </a:spcAft>
                        <a:buNone/>
                      </a:pPr>
                      <a:r>
                        <a:rPr lang="en" sz="1200">
                          <a:solidFill>
                            <a:schemeClr val="dk1"/>
                          </a:solidFill>
                        </a:rPr>
                        <a:t>5.148157</a:t>
                      </a:r>
                      <a:endParaRPr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txBody>
                  <a:tcPr marT="38100" marB="38100" marR="76200" marL="76200"/>
                </a:tc>
                <a:tc>
                  <a:txBody>
                    <a:bodyPr/>
                    <a:lstStyle/>
                    <a:p>
                      <a:pPr indent="0" lvl="0" marL="0" rtl="0" algn="ctr">
                        <a:spcBef>
                          <a:spcPts val="0"/>
                        </a:spcBef>
                        <a:spcAft>
                          <a:spcPts val="0"/>
                        </a:spcAft>
                        <a:buNone/>
                      </a:pPr>
                      <a:r>
                        <a:rPr lang="en" sz="1200">
                          <a:solidFill>
                            <a:schemeClr val="dk1"/>
                          </a:solidFill>
                        </a:rPr>
                        <a:t>0.240370</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-14.025472</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0.652507</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0.087403</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112.191172</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0.371329</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1970.03298</a:t>
                      </a:r>
                      <a:endParaRPr sz="1200">
                        <a:solidFill>
                          <a:schemeClr val="dk1"/>
                        </a:solidFill>
                      </a:endParaRPr>
                    </a:p>
                  </a:txBody>
                  <a:tcPr marT="91425" marB="91425" marR="91425" marL="91425"/>
                </a:tc>
              </a:tr>
              <a:tr h="548625">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5.203572</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0.205133</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-11.705472</a:t>
                      </a:r>
                      <a:endParaRPr sz="12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200">
                          <a:solidFill>
                            <a:schemeClr val="dk1"/>
                          </a:solidFill>
                        </a:rPr>
                        <a:t>0.732551</a:t>
                      </a:r>
                      <a:endParaRPr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txBody>
                  <a:tcPr marT="38100" marB="38100" marR="76200" marL="76200"/>
                </a:tc>
                <a:tc>
                  <a:txBody>
                    <a:bodyPr/>
                    <a:lstStyle/>
                    <a:p>
                      <a:pPr indent="0" lvl="0" marL="0" rtl="0" algn="ctr">
                        <a:lnSpc>
                          <a:spcPct val="115000"/>
                        </a:lnSpc>
                        <a:spcBef>
                          <a:spcPts val="0"/>
                        </a:spcBef>
                        <a:spcAft>
                          <a:spcPts val="0"/>
                        </a:spcAft>
                        <a:buNone/>
                      </a:pPr>
                      <a:r>
                        <a:rPr lang="en" sz="1200">
                          <a:solidFill>
                            <a:schemeClr val="dk1"/>
                          </a:solidFill>
                        </a:rPr>
                        <a:t>0.101996</a:t>
                      </a:r>
                      <a:endParaRPr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txBody>
                  <a:tcPr marT="38100" marB="38100" marR="76200" marL="76200"/>
                </a:tc>
                <a:tc>
                  <a:txBody>
                    <a:bodyPr/>
                    <a:lstStyle/>
                    <a:p>
                      <a:pPr indent="0" lvl="0" marL="0" rtl="0" algn="ctr">
                        <a:spcBef>
                          <a:spcPts val="0"/>
                        </a:spcBef>
                        <a:spcAft>
                          <a:spcPts val="0"/>
                        </a:spcAft>
                        <a:buNone/>
                      </a:pPr>
                      <a:r>
                        <a:rPr lang="en" sz="1200">
                          <a:solidFill>
                            <a:schemeClr val="dk1"/>
                          </a:solidFill>
                        </a:rPr>
                        <a:t>116.896174</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0.572541</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1972.29161</a:t>
                      </a:r>
                      <a:endParaRPr sz="1200">
                        <a:solidFill>
                          <a:schemeClr val="dk1"/>
                        </a:solidFill>
                      </a:endParaRPr>
                    </a:p>
                  </a:txBody>
                  <a:tcPr marT="91425" marB="91425" marR="91425" marL="91425"/>
                </a:tc>
              </a:tr>
              <a:tr h="548625">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5.078014</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0.277517</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-16.635665</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0.693262</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0.176325</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103.412475</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0.239232</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 sz="1200">
                          <a:solidFill>
                            <a:schemeClr val="dk1"/>
                          </a:solidFill>
                        </a:rPr>
                        <a:t>1959.57447</a:t>
                      </a:r>
                      <a:endParaRPr sz="1200">
                        <a:solidFill>
                          <a:schemeClr val="dk1"/>
                        </a:solidFill>
                      </a:endParaRPr>
                    </a:p>
                  </a:txBody>
                  <a:tcPr marT="91425" marB="91425" marR="91425" marL="91425"/>
                </a:tc>
              </a:tr>
            </a:tbl>
          </a:graphicData>
        </a:graphic>
      </p:graphicFrame>
      <p:sp>
        <p:nvSpPr>
          <p:cNvPr id="459" name="Google Shape;459;p60"/>
          <p:cNvSpPr txBox="1"/>
          <p:nvPr/>
        </p:nvSpPr>
        <p:spPr>
          <a:xfrm>
            <a:off x="329575" y="1068650"/>
            <a:ext cx="572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Check on the mean of the X variables of each clusters (cont.):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1"/>
          <p:cNvSpPr txBox="1"/>
          <p:nvPr>
            <p:ph type="title"/>
          </p:nvPr>
        </p:nvSpPr>
        <p:spPr>
          <a:xfrm>
            <a:off x="736150" y="4691800"/>
            <a:ext cx="735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720"/>
              <a:t>First the word cloud of each cluster are different in some aspect.</a:t>
            </a:r>
            <a:endParaRPr sz="1720"/>
          </a:p>
        </p:txBody>
      </p:sp>
      <p:sp>
        <p:nvSpPr>
          <p:cNvPr id="465" name="Google Shape;465;p61"/>
          <p:cNvSpPr txBox="1"/>
          <p:nvPr>
            <p:ph idx="1" type="body"/>
          </p:nvPr>
        </p:nvSpPr>
        <p:spPr>
          <a:xfrm>
            <a:off x="1190600" y="936475"/>
            <a:ext cx="3273600" cy="89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600"/>
              <a:t>Word Cloud of </a:t>
            </a:r>
            <a:r>
              <a:rPr b="1" lang="en" sz="1600"/>
              <a:t>Cluster 0</a:t>
            </a:r>
            <a:endParaRPr b="1" sz="1600"/>
          </a:p>
        </p:txBody>
      </p:sp>
      <p:sp>
        <p:nvSpPr>
          <p:cNvPr id="466" name="Google Shape;466;p61"/>
          <p:cNvSpPr txBox="1"/>
          <p:nvPr>
            <p:ph idx="1" type="body"/>
          </p:nvPr>
        </p:nvSpPr>
        <p:spPr>
          <a:xfrm>
            <a:off x="5228100" y="936475"/>
            <a:ext cx="2911500" cy="71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600"/>
              <a:t>Word Cloud of </a:t>
            </a:r>
            <a:r>
              <a:rPr b="1" lang="en" sz="1600"/>
              <a:t>Cluster 1</a:t>
            </a:r>
            <a:endParaRPr b="1" sz="1600"/>
          </a:p>
        </p:txBody>
      </p:sp>
      <p:sp>
        <p:nvSpPr>
          <p:cNvPr id="467" name="Google Shape;467;p61"/>
          <p:cNvSpPr txBox="1"/>
          <p:nvPr>
            <p:ph type="title"/>
          </p:nvPr>
        </p:nvSpPr>
        <p:spPr>
          <a:xfrm>
            <a:off x="502625" y="405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K-means Clustering</a:t>
            </a:r>
            <a:r>
              <a:rPr b="1" lang="en"/>
              <a:t>: Word Cloud</a:t>
            </a:r>
            <a:endParaRPr/>
          </a:p>
        </p:txBody>
      </p:sp>
      <p:pic>
        <p:nvPicPr>
          <p:cNvPr id="468" name="Google Shape;468;p61"/>
          <p:cNvPicPr preferRelativeResize="0"/>
          <p:nvPr/>
        </p:nvPicPr>
        <p:blipFill>
          <a:blip r:embed="rId3">
            <a:alphaModFix/>
          </a:blip>
          <a:stretch>
            <a:fillRect/>
          </a:stretch>
        </p:blipFill>
        <p:spPr>
          <a:xfrm>
            <a:off x="968050" y="1354325"/>
            <a:ext cx="3273600" cy="3273600"/>
          </a:xfrm>
          <a:prstGeom prst="rect">
            <a:avLst/>
          </a:prstGeom>
          <a:noFill/>
          <a:ln>
            <a:noFill/>
          </a:ln>
        </p:spPr>
      </p:pic>
      <p:pic>
        <p:nvPicPr>
          <p:cNvPr id="469" name="Google Shape;469;p61"/>
          <p:cNvPicPr preferRelativeResize="0"/>
          <p:nvPr/>
        </p:nvPicPr>
        <p:blipFill>
          <a:blip r:embed="rId4">
            <a:alphaModFix/>
          </a:blip>
          <a:stretch>
            <a:fillRect/>
          </a:stretch>
        </p:blipFill>
        <p:spPr>
          <a:xfrm>
            <a:off x="5110875" y="1354325"/>
            <a:ext cx="3273600" cy="3273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458350" y="450100"/>
            <a:ext cx="8730600" cy="67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Dataset</a:t>
            </a:r>
            <a:endParaRPr b="1"/>
          </a:p>
        </p:txBody>
      </p:sp>
      <p:sp>
        <p:nvSpPr>
          <p:cNvPr id="83" name="Google Shape;83;p17"/>
          <p:cNvSpPr txBox="1"/>
          <p:nvPr>
            <p:ph idx="1" type="body"/>
          </p:nvPr>
        </p:nvSpPr>
        <p:spPr>
          <a:xfrm>
            <a:off x="322175" y="1189850"/>
            <a:ext cx="3586200" cy="3416400"/>
          </a:xfrm>
          <a:prstGeom prst="rect">
            <a:avLst/>
          </a:prstGeom>
          <a:noFill/>
        </p:spPr>
        <p:txBody>
          <a:bodyPr anchorCtr="0" anchor="t" bIns="91425" lIns="91425" spcFirstLastPara="1" rIns="91425" wrap="square" tIns="91425">
            <a:noAutofit/>
          </a:bodyPr>
          <a:lstStyle/>
          <a:p>
            <a:pPr indent="-339571" lvl="0" marL="457200" rtl="0" algn="l">
              <a:lnSpc>
                <a:spcPct val="95000"/>
              </a:lnSpc>
              <a:spcBef>
                <a:spcPts val="0"/>
              </a:spcBef>
              <a:spcAft>
                <a:spcPts val="0"/>
              </a:spcAft>
              <a:buSzPts val="1748"/>
              <a:buChar char="●"/>
            </a:pPr>
            <a:r>
              <a:rPr lang="en" sz="1747" u="sng"/>
              <a:t>Categorical Features: </a:t>
            </a:r>
            <a:endParaRPr sz="1747" u="sng"/>
          </a:p>
          <a:p>
            <a:pPr indent="0" lvl="0" marL="457200" rtl="0" algn="l">
              <a:lnSpc>
                <a:spcPct val="95000"/>
              </a:lnSpc>
              <a:spcBef>
                <a:spcPts val="1200"/>
              </a:spcBef>
              <a:spcAft>
                <a:spcPts val="0"/>
              </a:spcAft>
              <a:buSzPts val="523"/>
              <a:buNone/>
            </a:pPr>
            <a:r>
              <a:rPr lang="en" sz="1647"/>
              <a:t>Mode, Explicit, Key</a:t>
            </a:r>
            <a:endParaRPr sz="1647"/>
          </a:p>
          <a:p>
            <a:pPr indent="-339571" lvl="0" marL="457200" rtl="0" algn="l">
              <a:lnSpc>
                <a:spcPct val="95000"/>
              </a:lnSpc>
              <a:spcBef>
                <a:spcPts val="1200"/>
              </a:spcBef>
              <a:spcAft>
                <a:spcPts val="0"/>
              </a:spcAft>
              <a:buSzPts val="1748"/>
              <a:buChar char="●"/>
            </a:pPr>
            <a:r>
              <a:rPr lang="en" sz="1747" u="sng"/>
              <a:t>Numerical Features: </a:t>
            </a:r>
            <a:endParaRPr sz="1747" u="sng"/>
          </a:p>
          <a:p>
            <a:pPr indent="0" lvl="0" marL="457200" rtl="0" algn="l">
              <a:lnSpc>
                <a:spcPct val="95000"/>
              </a:lnSpc>
              <a:spcBef>
                <a:spcPts val="1200"/>
              </a:spcBef>
              <a:spcAft>
                <a:spcPts val="0"/>
              </a:spcAft>
              <a:buSzPts val="523"/>
              <a:buNone/>
            </a:pPr>
            <a:r>
              <a:rPr lang="en" sz="1647"/>
              <a:t>Acousticness, Danceability, </a:t>
            </a:r>
            <a:endParaRPr sz="1647"/>
          </a:p>
          <a:p>
            <a:pPr indent="0" lvl="0" marL="457200" rtl="0" algn="l">
              <a:lnSpc>
                <a:spcPct val="95000"/>
              </a:lnSpc>
              <a:spcBef>
                <a:spcPts val="1200"/>
              </a:spcBef>
              <a:spcAft>
                <a:spcPts val="0"/>
              </a:spcAft>
              <a:buSzPts val="523"/>
              <a:buNone/>
            </a:pPr>
            <a:r>
              <a:rPr lang="en" sz="1647"/>
              <a:t>Duration_ms, Energy, </a:t>
            </a:r>
            <a:endParaRPr sz="1647"/>
          </a:p>
          <a:p>
            <a:pPr indent="0" lvl="0" marL="457200" rtl="0" algn="l">
              <a:lnSpc>
                <a:spcPct val="95000"/>
              </a:lnSpc>
              <a:spcBef>
                <a:spcPts val="1200"/>
              </a:spcBef>
              <a:spcAft>
                <a:spcPts val="0"/>
              </a:spcAft>
              <a:buSzPts val="523"/>
              <a:buNone/>
            </a:pPr>
            <a:r>
              <a:rPr lang="en" sz="1647"/>
              <a:t>Instrumentalness, Liveness, </a:t>
            </a:r>
            <a:endParaRPr sz="1647"/>
          </a:p>
          <a:p>
            <a:pPr indent="0" lvl="0" marL="457200" rtl="0" algn="l">
              <a:lnSpc>
                <a:spcPct val="95000"/>
              </a:lnSpc>
              <a:spcBef>
                <a:spcPts val="1200"/>
              </a:spcBef>
              <a:spcAft>
                <a:spcPts val="0"/>
              </a:spcAft>
              <a:buSzPts val="523"/>
              <a:buNone/>
            </a:pPr>
            <a:r>
              <a:rPr lang="en" sz="1647"/>
              <a:t>Loudness, Popularity,</a:t>
            </a:r>
            <a:endParaRPr sz="1647"/>
          </a:p>
          <a:p>
            <a:pPr indent="0" lvl="0" marL="457200" rtl="0" algn="l">
              <a:lnSpc>
                <a:spcPct val="95000"/>
              </a:lnSpc>
              <a:spcBef>
                <a:spcPts val="1200"/>
              </a:spcBef>
              <a:spcAft>
                <a:spcPts val="0"/>
              </a:spcAft>
              <a:buSzPts val="523"/>
              <a:buNone/>
            </a:pPr>
            <a:r>
              <a:rPr lang="en" sz="1647"/>
              <a:t>Speechiness, </a:t>
            </a:r>
            <a:endParaRPr sz="1647"/>
          </a:p>
          <a:p>
            <a:pPr indent="0" lvl="0" marL="457200" rtl="0" algn="l">
              <a:lnSpc>
                <a:spcPct val="95000"/>
              </a:lnSpc>
              <a:spcBef>
                <a:spcPts val="1200"/>
              </a:spcBef>
              <a:spcAft>
                <a:spcPts val="0"/>
              </a:spcAft>
              <a:buSzPts val="523"/>
              <a:buNone/>
            </a:pPr>
            <a:r>
              <a:rPr lang="en" sz="1647"/>
              <a:t>Tempo, Valence, Year</a:t>
            </a:r>
            <a:endParaRPr sz="1647"/>
          </a:p>
          <a:p>
            <a:pPr indent="0" lvl="0" marL="457200" rtl="0" algn="l">
              <a:lnSpc>
                <a:spcPct val="95000"/>
              </a:lnSpc>
              <a:spcBef>
                <a:spcPts val="1200"/>
              </a:spcBef>
              <a:spcAft>
                <a:spcPts val="0"/>
              </a:spcAft>
              <a:buSzPts val="523"/>
              <a:buNone/>
            </a:pPr>
            <a:r>
              <a:t/>
            </a:r>
            <a:endParaRPr sz="1255"/>
          </a:p>
          <a:p>
            <a:pPr indent="0" lvl="0" marL="914400" rtl="0" algn="l">
              <a:lnSpc>
                <a:spcPct val="95000"/>
              </a:lnSpc>
              <a:spcBef>
                <a:spcPts val="1200"/>
              </a:spcBef>
              <a:spcAft>
                <a:spcPts val="1200"/>
              </a:spcAft>
              <a:buSzPts val="523"/>
              <a:buNone/>
            </a:pPr>
            <a:r>
              <a:t/>
            </a:r>
            <a:endParaRPr sz="1255"/>
          </a:p>
        </p:txBody>
      </p:sp>
      <p:graphicFrame>
        <p:nvGraphicFramePr>
          <p:cNvPr id="84" name="Google Shape;84;p17"/>
          <p:cNvGraphicFramePr/>
          <p:nvPr/>
        </p:nvGraphicFramePr>
        <p:xfrm>
          <a:off x="4234800" y="77900"/>
          <a:ext cx="3000000" cy="3000000"/>
        </p:xfrm>
        <a:graphic>
          <a:graphicData uri="http://schemas.openxmlformats.org/drawingml/2006/table">
            <a:tbl>
              <a:tblPr>
                <a:noFill/>
                <a:tableStyleId>{B385006B-D943-40E3-B689-AB255A08F8BF}</a:tableStyleId>
              </a:tblPr>
              <a:tblGrid>
                <a:gridCol w="1124450"/>
                <a:gridCol w="3648700"/>
              </a:tblGrid>
              <a:tr h="237500">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Factors</a:t>
                      </a:r>
                      <a:endParaRPr sz="900">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w="12650">
                      <a:solidFill>
                        <a:srgbClr val="9FC5E8"/>
                      </a:solidFill>
                      <a:prstDash val="solid"/>
                      <a:round/>
                      <a:headEnd len="sm" w="sm" type="none"/>
                      <a:tailEnd len="sm" w="sm" type="none"/>
                    </a:lnT>
                    <a:lnB cap="flat" cmpd="sng" w="12650">
                      <a:solidFill>
                        <a:srgbClr val="9FC5E8"/>
                      </a:solidFill>
                      <a:prstDash val="solid"/>
                      <a:round/>
                      <a:headEnd len="sm" w="sm" type="none"/>
                      <a:tailEnd len="sm" w="sm" type="none"/>
                    </a:lnB>
                    <a:solidFill>
                      <a:srgbClr val="D9EAD3"/>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Explanation</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w="12650">
                      <a:solidFill>
                        <a:srgbClr val="9FC5E8"/>
                      </a:solidFill>
                      <a:prstDash val="solid"/>
                      <a:round/>
                      <a:headEnd len="sm" w="sm" type="none"/>
                      <a:tailEnd len="sm" w="sm" type="none"/>
                    </a:lnT>
                    <a:lnB cap="flat" cmpd="sng" w="12650">
                      <a:solidFill>
                        <a:srgbClr val="9FC5E8"/>
                      </a:solidFill>
                      <a:prstDash val="solid"/>
                      <a:round/>
                      <a:headEnd len="sm" w="sm" type="none"/>
                      <a:tailEnd len="sm" w="sm" type="none"/>
                    </a:lnB>
                    <a:solidFill>
                      <a:srgbClr val="D9EAD3"/>
                    </a:solidFill>
                  </a:tcPr>
                </a:tc>
              </a:tr>
              <a:tr h="370675">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Popularity</a:t>
                      </a:r>
                      <a:endParaRPr sz="900">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w="12650">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Popularity of the song. From 0 to 100. The more popular the music is, the closer the attribute value is to 100.</a:t>
                      </a:r>
                      <a:endParaRPr sz="900">
                        <a:highlight>
                          <a:srgbClr val="FFFFFF"/>
                        </a:highlight>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w="12650">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r>
              <a:tr h="503775">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Acousticness</a:t>
                      </a:r>
                      <a:endParaRPr sz="900">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Acoustic music refers to the pure band performance version that is not processed by electronic sound effects. The closer the music is to the original sound, the closer the attribute value is to 1.0.</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r>
              <a:tr h="370675">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Danceability</a:t>
                      </a:r>
                      <a:endParaRPr sz="900">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Danceability describes how danceable a track is in terms of a combination of musical elements.</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r>
              <a:tr h="237500">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Duration</a:t>
                      </a:r>
                      <a:endParaRPr sz="900">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Track duration in milliseconds.</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r>
              <a:tr h="237500">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Energy</a:t>
                      </a:r>
                      <a:endParaRPr sz="900">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Energy refers to a perceived measure of intensity and activity. </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r>
              <a:tr h="317775">
                <a:tc>
                  <a:txBody>
                    <a:bodyPr/>
                    <a:lstStyle/>
                    <a:p>
                      <a:pPr indent="0" lvl="0" marL="88900" rtl="0" algn="just">
                        <a:lnSpc>
                          <a:spcPct val="115000"/>
                        </a:lnSpc>
                        <a:spcBef>
                          <a:spcPts val="0"/>
                        </a:spcBef>
                        <a:spcAft>
                          <a:spcPts val="0"/>
                        </a:spcAft>
                        <a:buNone/>
                      </a:pPr>
                      <a:r>
                        <a:rPr lang="en" sz="900">
                          <a:solidFill>
                            <a:schemeClr val="dk1"/>
                          </a:solidFill>
                          <a:latin typeface="Times New Roman"/>
                          <a:ea typeface="Times New Roman"/>
                          <a:cs typeface="Times New Roman"/>
                          <a:sym typeface="Times New Roman"/>
                        </a:rPr>
                        <a:t>Explicit</a:t>
                      </a:r>
                      <a:endParaRPr sz="900">
                        <a:solidFill>
                          <a:schemeClr val="dk1"/>
                        </a:solidFill>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Many artists use profanity in their music. This is a situation where music should be labeled as explicit.</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r>
              <a:tr h="370675">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Instrumentalness</a:t>
                      </a:r>
                      <a:endParaRPr sz="900">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Instrumentalness refers to whether a track contains no vocals. The fewer vocals the music contains, the closer the attribute value is to 1.0.</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r>
              <a:tr h="237500">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key</a:t>
                      </a:r>
                      <a:endParaRPr sz="900">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The estimated pitch of the song. </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r>
              <a:tr h="370675">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Liveness</a:t>
                      </a:r>
                      <a:endParaRPr sz="900">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A higher liveness value indicates an increased likelihood that the piece will be played live.</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r>
              <a:tr h="237500">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Loudness</a:t>
                      </a:r>
                      <a:endParaRPr sz="900">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The overall loudness of the composition in decibels (dB).</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r>
              <a:tr h="503775">
                <a:tc>
                  <a:txBody>
                    <a:bodyPr/>
                    <a:lstStyle/>
                    <a:p>
                      <a:pPr indent="0" lvl="0" marL="88900" rtl="0" algn="just">
                        <a:lnSpc>
                          <a:spcPct val="115000"/>
                        </a:lnSpc>
                        <a:spcBef>
                          <a:spcPts val="0"/>
                        </a:spcBef>
                        <a:spcAft>
                          <a:spcPts val="0"/>
                        </a:spcAft>
                        <a:buNone/>
                      </a:pPr>
                      <a:r>
                        <a:rPr lang="en" sz="900">
                          <a:solidFill>
                            <a:schemeClr val="dk1"/>
                          </a:solidFill>
                          <a:latin typeface="Times New Roman"/>
                          <a:ea typeface="Times New Roman"/>
                          <a:cs typeface="Times New Roman"/>
                          <a:sym typeface="Times New Roman"/>
                        </a:rPr>
                        <a:t>Mode</a:t>
                      </a:r>
                      <a:endParaRPr sz="900">
                        <a:solidFill>
                          <a:schemeClr val="dk1"/>
                        </a:solidFill>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solidFill>
                            <a:srgbClr val="1A1A1A"/>
                          </a:solidFill>
                          <a:latin typeface="Times New Roman"/>
                          <a:ea typeface="Times New Roman"/>
                          <a:cs typeface="Times New Roman"/>
                          <a:sym typeface="Times New Roman"/>
                        </a:rPr>
                        <a:t>“Any of several ways of ordering the notes of a scale according to the intervals they form with the tonic, thus providing a theoretical framework for the melody.”</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r>
              <a:tr h="503775">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Speechiness</a:t>
                      </a:r>
                      <a:endParaRPr sz="900">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Speechiness detects the presence of spoken words in a track. The more the recording resembles speech (such as an audiobook), the closer the attribute value is to 1.0.</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r>
              <a:tr h="237500">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Tempo</a:t>
                      </a:r>
                      <a:endParaRPr sz="900">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The overall estimated tempo of the track in beats per minute (BPM).</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a:solidFill>
                        <a:srgbClr val="9FC5E8"/>
                      </a:solidFill>
                      <a:prstDash val="solid"/>
                      <a:round/>
                      <a:headEnd len="sm" w="sm" type="none"/>
                      <a:tailEnd len="sm" w="sm" type="none"/>
                    </a:lnB>
                    <a:solidFill>
                      <a:srgbClr val="EFEFEF"/>
                    </a:solidFill>
                  </a:tcPr>
                </a:tc>
              </a:tr>
              <a:tr h="237500">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Valence</a:t>
                      </a:r>
                      <a:endParaRPr sz="900">
                        <a:latin typeface="Times New Roman"/>
                        <a:ea typeface="Times New Roman"/>
                        <a:cs typeface="Times New Roman"/>
                        <a:sym typeface="Times New Roman"/>
                      </a:endParaRPr>
                    </a:p>
                  </a:txBody>
                  <a:tcPr marT="0" marB="0" marR="0" marL="0">
                    <a:lnL cap="flat" cmpd="sng" w="12650">
                      <a:solidFill>
                        <a:srgbClr val="9FC5E8"/>
                      </a:solidFill>
                      <a:prstDash val="solid"/>
                      <a:round/>
                      <a:headEnd len="sm" w="sm" type="none"/>
                      <a:tailEnd len="sm" w="sm" type="none"/>
                    </a:lnL>
                    <a:lnR cap="flat" cmpd="sng">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w="12650">
                      <a:solidFill>
                        <a:srgbClr val="9FC5E8"/>
                      </a:solidFill>
                      <a:prstDash val="solid"/>
                      <a:round/>
                      <a:headEnd len="sm" w="sm" type="none"/>
                      <a:tailEnd len="sm" w="sm" type="none"/>
                    </a:lnB>
                    <a:solidFill>
                      <a:srgbClr val="EFEFEF"/>
                    </a:solidFill>
                  </a:tcPr>
                </a:tc>
                <a:tc>
                  <a:txBody>
                    <a:bodyPr/>
                    <a:lstStyle/>
                    <a:p>
                      <a:pPr indent="0" lvl="0" marL="88900" rtl="0" algn="just">
                        <a:lnSpc>
                          <a:spcPct val="115000"/>
                        </a:lnSpc>
                        <a:spcBef>
                          <a:spcPts val="0"/>
                        </a:spcBef>
                        <a:spcAft>
                          <a:spcPts val="0"/>
                        </a:spcAft>
                        <a:buNone/>
                      </a:pPr>
                      <a:r>
                        <a:rPr lang="en" sz="900">
                          <a:latin typeface="Times New Roman"/>
                          <a:ea typeface="Times New Roman"/>
                          <a:cs typeface="Times New Roman"/>
                          <a:sym typeface="Times New Roman"/>
                        </a:rPr>
                        <a:t>Valence is used to describe the musical positivity conveyed by a track. </a:t>
                      </a:r>
                      <a:endParaRPr sz="900">
                        <a:latin typeface="Times New Roman"/>
                        <a:ea typeface="Times New Roman"/>
                        <a:cs typeface="Times New Roman"/>
                        <a:sym typeface="Times New Roman"/>
                      </a:endParaRPr>
                    </a:p>
                  </a:txBody>
                  <a:tcPr marT="0" marB="0" marR="0" marL="0">
                    <a:lnL cap="flat" cmpd="sng">
                      <a:solidFill>
                        <a:srgbClr val="9FC5E8"/>
                      </a:solidFill>
                      <a:prstDash val="solid"/>
                      <a:round/>
                      <a:headEnd len="sm" w="sm" type="none"/>
                      <a:tailEnd len="sm" w="sm" type="none"/>
                    </a:lnL>
                    <a:lnR cap="flat" cmpd="sng" w="12650">
                      <a:solidFill>
                        <a:srgbClr val="9FC5E8"/>
                      </a:solidFill>
                      <a:prstDash val="solid"/>
                      <a:round/>
                      <a:headEnd len="sm" w="sm" type="none"/>
                      <a:tailEnd len="sm" w="sm" type="none"/>
                    </a:lnR>
                    <a:lnT cap="flat" cmpd="sng">
                      <a:solidFill>
                        <a:srgbClr val="9FC5E8"/>
                      </a:solidFill>
                      <a:prstDash val="solid"/>
                      <a:round/>
                      <a:headEnd len="sm" w="sm" type="none"/>
                      <a:tailEnd len="sm" w="sm" type="none"/>
                    </a:lnT>
                    <a:lnB cap="flat" cmpd="sng" w="12650">
                      <a:solidFill>
                        <a:srgbClr val="9FC5E8"/>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2"/>
          <p:cNvSpPr txBox="1"/>
          <p:nvPr>
            <p:ph idx="1" type="body"/>
          </p:nvPr>
        </p:nvSpPr>
        <p:spPr>
          <a:xfrm>
            <a:off x="1190600" y="1012675"/>
            <a:ext cx="3273600" cy="89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600"/>
              <a:t>Word Cloud of Cluster 2</a:t>
            </a:r>
            <a:endParaRPr b="1" sz="1600"/>
          </a:p>
        </p:txBody>
      </p:sp>
      <p:sp>
        <p:nvSpPr>
          <p:cNvPr id="475" name="Google Shape;475;p62"/>
          <p:cNvSpPr txBox="1"/>
          <p:nvPr>
            <p:ph idx="1" type="body"/>
          </p:nvPr>
        </p:nvSpPr>
        <p:spPr>
          <a:xfrm>
            <a:off x="5228100" y="1012675"/>
            <a:ext cx="2911500" cy="71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600"/>
              <a:t>Word Cloud of Cluster 3</a:t>
            </a:r>
            <a:endParaRPr b="1" sz="1600"/>
          </a:p>
        </p:txBody>
      </p:sp>
      <p:sp>
        <p:nvSpPr>
          <p:cNvPr id="476" name="Google Shape;476;p62"/>
          <p:cNvSpPr txBox="1"/>
          <p:nvPr>
            <p:ph type="title"/>
          </p:nvPr>
        </p:nvSpPr>
        <p:spPr>
          <a:xfrm>
            <a:off x="502625" y="405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K-means Clustering: Word Cloud</a:t>
            </a:r>
            <a:endParaRPr/>
          </a:p>
        </p:txBody>
      </p:sp>
      <p:pic>
        <p:nvPicPr>
          <p:cNvPr id="477" name="Google Shape;477;p62"/>
          <p:cNvPicPr preferRelativeResize="0"/>
          <p:nvPr/>
        </p:nvPicPr>
        <p:blipFill>
          <a:blip r:embed="rId3">
            <a:alphaModFix/>
          </a:blip>
          <a:stretch>
            <a:fillRect/>
          </a:stretch>
        </p:blipFill>
        <p:spPr>
          <a:xfrm>
            <a:off x="805225" y="1459525"/>
            <a:ext cx="3521150" cy="3521150"/>
          </a:xfrm>
          <a:prstGeom prst="rect">
            <a:avLst/>
          </a:prstGeom>
          <a:noFill/>
          <a:ln>
            <a:noFill/>
          </a:ln>
        </p:spPr>
      </p:pic>
      <p:pic>
        <p:nvPicPr>
          <p:cNvPr id="478" name="Google Shape;478;p62"/>
          <p:cNvPicPr preferRelativeResize="0"/>
          <p:nvPr/>
        </p:nvPicPr>
        <p:blipFill>
          <a:blip r:embed="rId4">
            <a:alphaModFix/>
          </a:blip>
          <a:stretch>
            <a:fillRect/>
          </a:stretch>
        </p:blipFill>
        <p:spPr>
          <a:xfrm>
            <a:off x="4958763" y="1459525"/>
            <a:ext cx="3450176" cy="34501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K-means Clustering - Cluster 0&amp;2</a:t>
            </a:r>
            <a:endParaRPr/>
          </a:p>
        </p:txBody>
      </p:sp>
      <p:sp>
        <p:nvSpPr>
          <p:cNvPr id="484" name="Google Shape;484;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Common: Music from these two clusters both have </a:t>
            </a:r>
            <a:r>
              <a:rPr b="1" lang="en">
                <a:solidFill>
                  <a:schemeClr val="dk1"/>
                </a:solidFill>
              </a:rPr>
              <a:t>high valence, explicit, </a:t>
            </a:r>
            <a:r>
              <a:rPr b="1" lang="en">
                <a:solidFill>
                  <a:schemeClr val="dk1"/>
                </a:solidFill>
              </a:rPr>
              <a:t>tempo</a:t>
            </a:r>
            <a:r>
              <a:rPr b="1" lang="en">
                <a:solidFill>
                  <a:schemeClr val="dk1"/>
                </a:solidFill>
              </a:rPr>
              <a:t> and danceability </a:t>
            </a:r>
            <a:r>
              <a:rPr lang="en">
                <a:solidFill>
                  <a:schemeClr val="dk1"/>
                </a:solidFill>
              </a:rPr>
              <a:t>values, meanwhile have </a:t>
            </a:r>
            <a:r>
              <a:rPr b="1" lang="en">
                <a:solidFill>
                  <a:schemeClr val="dk1"/>
                </a:solidFill>
              </a:rPr>
              <a:t>low instrumentalness</a:t>
            </a:r>
            <a:r>
              <a:rPr lang="en">
                <a:solidFill>
                  <a:schemeClr val="dk1"/>
                </a:solidFill>
              </a:rPr>
              <a:t> values;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Difference: The year of produce of music from cluster 0 are latter than the ones from cluster 2;</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According to</a:t>
            </a:r>
            <a:r>
              <a:rPr lang="en">
                <a:solidFill>
                  <a:schemeClr val="dk1"/>
                </a:solidFill>
              </a:rPr>
              <a:t> the word cloud from previous slide, we can conclude that cluster 0 and cluster 2 share the common features below:</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Having the </a:t>
            </a:r>
            <a:r>
              <a:rPr lang="en">
                <a:solidFill>
                  <a:schemeClr val="dk1"/>
                </a:solidFill>
              </a:rPr>
              <a:t>attribute</a:t>
            </a:r>
            <a:r>
              <a:rPr lang="en">
                <a:solidFill>
                  <a:schemeClr val="dk1"/>
                </a:solidFill>
              </a:rPr>
              <a:t> of “live”, “feat”, and “blue”, music in these two clusters have a strong and instrumental rhythm, which are obvious in melody;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The scene of music are concentrate on “dream”, “holiday”, “romance”, giving a feeling of relax, happiness, cozy etc.</a:t>
            </a:r>
            <a:endParaRPr>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4"/>
          <p:cNvSpPr txBox="1"/>
          <p:nvPr>
            <p:ph idx="1" type="body"/>
          </p:nvPr>
        </p:nvSpPr>
        <p:spPr>
          <a:xfrm>
            <a:off x="311700" y="1152475"/>
            <a:ext cx="8520600" cy="36828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Char char="●"/>
            </a:pPr>
            <a:r>
              <a:rPr lang="en">
                <a:solidFill>
                  <a:schemeClr val="dk1"/>
                </a:solidFill>
              </a:rPr>
              <a:t>Music</a:t>
            </a:r>
            <a:r>
              <a:rPr lang="en">
                <a:solidFill>
                  <a:schemeClr val="dk1"/>
                </a:solidFill>
              </a:rPr>
              <a:t> in cluster 1 are more likely released in 1970s;</a:t>
            </a:r>
            <a:endParaRPr>
              <a:solidFill>
                <a:schemeClr val="dk1"/>
              </a:solidFill>
            </a:endParaRPr>
          </a:p>
          <a:p>
            <a:pPr indent="0" lvl="0" marL="457200" rtl="0" algn="l">
              <a:spcBef>
                <a:spcPts val="1200"/>
              </a:spcBef>
              <a:spcAft>
                <a:spcPts val="0"/>
              </a:spcAft>
              <a:buNone/>
            </a:pPr>
            <a:r>
              <a:rPr lang="en" u="sng">
                <a:solidFill>
                  <a:schemeClr val="dk1"/>
                </a:solidFill>
              </a:rPr>
              <a:t>Background </a:t>
            </a:r>
            <a:r>
              <a:rPr lang="en" u="sng">
                <a:solidFill>
                  <a:schemeClr val="dk1"/>
                </a:solidFill>
              </a:rPr>
              <a:t>information about 1970s: </a:t>
            </a:r>
            <a:endParaRPr u="sng">
              <a:solidFill>
                <a:schemeClr val="dk1"/>
              </a:solidFill>
            </a:endParaRPr>
          </a:p>
          <a:p>
            <a:pPr indent="0" lvl="0" marL="457200" rtl="0" algn="l">
              <a:spcBef>
                <a:spcPts val="1200"/>
              </a:spcBef>
              <a:spcAft>
                <a:spcPts val="0"/>
              </a:spcAft>
              <a:buNone/>
            </a:pPr>
            <a:r>
              <a:rPr i="1" lang="en" sz="1500"/>
              <a:t>“The Seventies was the decade of the super long song. While the 50s and 60s was spent honing the short, tight, radio friendly pop song, the 1970s saw bands exploring </a:t>
            </a:r>
            <a:r>
              <a:rPr b="1" i="1" lang="en" sz="1500"/>
              <a:t>concept albums, concept tracks,</a:t>
            </a:r>
            <a:r>
              <a:rPr i="1" lang="en" sz="1500"/>
              <a:t> more free form styles and longer </a:t>
            </a:r>
            <a:r>
              <a:rPr b="1" i="1" lang="en" sz="1500"/>
              <a:t>storytelling</a:t>
            </a:r>
            <a:r>
              <a:rPr i="1" lang="en" sz="1500"/>
              <a:t> and in the process creating some very long songs indeed.”</a:t>
            </a:r>
            <a:endParaRPr i="1" sz="1500"/>
          </a:p>
          <a:p>
            <a:pPr indent="-342900" lvl="0" marL="457200" rtl="0" algn="l">
              <a:spcBef>
                <a:spcPts val="1200"/>
              </a:spcBef>
              <a:spcAft>
                <a:spcPts val="0"/>
              </a:spcAft>
              <a:buClr>
                <a:schemeClr val="dk1"/>
              </a:buClr>
              <a:buSzPts val="1800"/>
              <a:buChar char="●"/>
            </a:pPr>
            <a:r>
              <a:rPr lang="en">
                <a:solidFill>
                  <a:schemeClr val="dk1"/>
                </a:solidFill>
              </a:rPr>
              <a:t>Music</a:t>
            </a:r>
            <a:r>
              <a:rPr lang="en">
                <a:solidFill>
                  <a:schemeClr val="dk1"/>
                </a:solidFill>
              </a:rPr>
              <a:t> in cluster 1 tend to have a longer duration and a larger amount of words and </a:t>
            </a:r>
            <a:r>
              <a:rPr lang="en">
                <a:solidFill>
                  <a:schemeClr val="dk1"/>
                </a:solidFill>
              </a:rPr>
              <a:t>lyrics;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total number of songs in cluster 1 is less than 1000.</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We conclude that the music of cluster 1 are mostly long storytelling music, or mix of music collections.</a:t>
            </a:r>
            <a:endParaRPr>
              <a:solidFill>
                <a:schemeClr val="dk1"/>
              </a:solidFill>
            </a:endParaRPr>
          </a:p>
        </p:txBody>
      </p:sp>
      <p:sp>
        <p:nvSpPr>
          <p:cNvPr id="490" name="Google Shape;490;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K-means Clustering - Cluster 1</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K-means Clustering - Cluster 3</a:t>
            </a:r>
            <a:endParaRPr/>
          </a:p>
          <a:p>
            <a:pPr indent="0" lvl="0" marL="0" rtl="0" algn="l">
              <a:spcBef>
                <a:spcPts val="0"/>
              </a:spcBef>
              <a:spcAft>
                <a:spcPts val="0"/>
              </a:spcAft>
              <a:buNone/>
            </a:pPr>
            <a:r>
              <a:t/>
            </a:r>
            <a:endParaRPr/>
          </a:p>
        </p:txBody>
      </p:sp>
      <p:sp>
        <p:nvSpPr>
          <p:cNvPr id="496" name="Google Shape;496;p65"/>
          <p:cNvSpPr txBox="1"/>
          <p:nvPr>
            <p:ph idx="1" type="body"/>
          </p:nvPr>
        </p:nvSpPr>
        <p:spPr>
          <a:xfrm>
            <a:off x="241800" y="12023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There are not so much music in cluster 3;</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The music of cluster 3 are mostly order music with high instrumentalness that are gentle and light music;</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We conclude that most of the music in cluster 3 is pure music, such as Bach's piano pieces.</a:t>
            </a:r>
            <a:endParaRPr>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6"/>
          <p:cNvSpPr txBox="1"/>
          <p:nvPr>
            <p:ph type="title"/>
          </p:nvPr>
        </p:nvSpPr>
        <p:spPr>
          <a:xfrm>
            <a:off x="367950" y="445025"/>
            <a:ext cx="846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Discussion</a:t>
            </a:r>
            <a:endParaRPr b="1"/>
          </a:p>
        </p:txBody>
      </p:sp>
      <p:sp>
        <p:nvSpPr>
          <p:cNvPr id="502" name="Google Shape;502;p66"/>
          <p:cNvSpPr txBox="1"/>
          <p:nvPr/>
        </p:nvSpPr>
        <p:spPr>
          <a:xfrm>
            <a:off x="392850" y="1075875"/>
            <a:ext cx="8414700" cy="3648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The genre and artists’ popularity of the songs are</a:t>
            </a:r>
            <a:endParaRPr sz="1500"/>
          </a:p>
          <a:p>
            <a:pPr indent="0" lvl="0" marL="457200" rtl="0" algn="l">
              <a:spcBef>
                <a:spcPts val="0"/>
              </a:spcBef>
              <a:spcAft>
                <a:spcPts val="0"/>
              </a:spcAft>
              <a:buNone/>
            </a:pPr>
            <a:r>
              <a:rPr lang="en" sz="1500"/>
              <a:t> missing in the data set.</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For factor Mode, there should be 8 modes in total according to our research, but it’s included as a dummy variable in the data set.</a:t>
            </a:r>
            <a:endParaRPr sz="1500"/>
          </a:p>
          <a:p>
            <a:pPr indent="0" lvl="0" marL="457200" rtl="0" algn="l">
              <a:spcBef>
                <a:spcPts val="0"/>
              </a:spcBef>
              <a:spcAft>
                <a:spcPts val="0"/>
              </a:spcAft>
              <a:buNone/>
            </a:pPr>
            <a:r>
              <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And sometimes, whether the song is popular also has a certain luck factor. Sometimes it does happen that some songs just becomes a big hit by chance.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The dataset we used focus on the attributes of music. </a:t>
            </a:r>
            <a:endParaRPr sz="1500"/>
          </a:p>
          <a:p>
            <a:pPr indent="0" lvl="0" marL="457200" rtl="0" algn="l">
              <a:spcBef>
                <a:spcPts val="0"/>
              </a:spcBef>
              <a:spcAft>
                <a:spcPts val="0"/>
              </a:spcAft>
              <a:buNone/>
            </a:pPr>
            <a:r>
              <a:rPr lang="en" sz="1500"/>
              <a:t>User-based dataset may perform better in music </a:t>
            </a:r>
            <a:r>
              <a:rPr lang="en" sz="1500"/>
              <a:t>categorization</a:t>
            </a:r>
            <a:r>
              <a:rPr lang="en" sz="1500"/>
              <a:t> and</a:t>
            </a:r>
            <a:endParaRPr sz="1500"/>
          </a:p>
          <a:p>
            <a:pPr indent="0" lvl="0" marL="457200" rtl="0" algn="l">
              <a:spcBef>
                <a:spcPts val="0"/>
              </a:spcBef>
              <a:spcAft>
                <a:spcPts val="0"/>
              </a:spcAft>
              <a:buNone/>
            </a:pPr>
            <a:r>
              <a:rPr lang="en" sz="1500"/>
              <a:t>recommendation.</a:t>
            </a:r>
            <a:endParaRPr sz="1500"/>
          </a:p>
        </p:txBody>
      </p:sp>
      <p:pic>
        <p:nvPicPr>
          <p:cNvPr id="503" name="Google Shape;503;p66"/>
          <p:cNvPicPr preferRelativeResize="0"/>
          <p:nvPr/>
        </p:nvPicPr>
        <p:blipFill>
          <a:blip r:embed="rId3">
            <a:alphaModFix/>
          </a:blip>
          <a:stretch>
            <a:fillRect/>
          </a:stretch>
        </p:blipFill>
        <p:spPr>
          <a:xfrm>
            <a:off x="5547025" y="750150"/>
            <a:ext cx="2166401" cy="1218400"/>
          </a:xfrm>
          <a:prstGeom prst="rect">
            <a:avLst/>
          </a:prstGeom>
          <a:noFill/>
          <a:ln>
            <a:noFill/>
          </a:ln>
        </p:spPr>
      </p:pic>
      <p:pic>
        <p:nvPicPr>
          <p:cNvPr id="504" name="Google Shape;504;p66"/>
          <p:cNvPicPr preferRelativeResize="0"/>
          <p:nvPr/>
        </p:nvPicPr>
        <p:blipFill>
          <a:blip r:embed="rId4">
            <a:alphaModFix/>
          </a:blip>
          <a:stretch>
            <a:fillRect/>
          </a:stretch>
        </p:blipFill>
        <p:spPr>
          <a:xfrm>
            <a:off x="6973000" y="3436875"/>
            <a:ext cx="1504050" cy="15040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7"/>
          <p:cNvSpPr txBox="1"/>
          <p:nvPr>
            <p:ph type="title"/>
          </p:nvPr>
        </p:nvSpPr>
        <p:spPr>
          <a:xfrm>
            <a:off x="367950" y="445025"/>
            <a:ext cx="846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References</a:t>
            </a:r>
            <a:endParaRPr b="1"/>
          </a:p>
        </p:txBody>
      </p:sp>
      <p:sp>
        <p:nvSpPr>
          <p:cNvPr id="510" name="Google Shape;510;p67"/>
          <p:cNvSpPr txBox="1"/>
          <p:nvPr/>
        </p:nvSpPr>
        <p:spPr>
          <a:xfrm>
            <a:off x="368700" y="1278200"/>
            <a:ext cx="8431200" cy="472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 </a:t>
            </a:r>
            <a:r>
              <a:rPr lang="en" sz="1500"/>
              <a:t>Negi, E. (2020) Spotify-data 1921-2020, Kaggle. Available at: </a:t>
            </a:r>
            <a:r>
              <a:rPr lang="en" sz="1500" u="sng">
                <a:solidFill>
                  <a:schemeClr val="hlink"/>
                </a:solidFill>
                <a:hlinkClick r:id="rId3"/>
              </a:rPr>
              <a:t>https://www.kaggle.com/datasets/ektanegi/spotifydata-19212020</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 James, Gareth et al. An Introduction To Statistical Learning. 2nd ed., Springer, 2021.</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rPr lang="en" sz="1500"/>
              <a:t>• "Mode | Music", Encyclopedia Britannica, 2022, </a:t>
            </a:r>
            <a:endParaRPr sz="1500"/>
          </a:p>
          <a:p>
            <a:pPr indent="0" lvl="0" marL="0" rtl="0" algn="l">
              <a:spcBef>
                <a:spcPts val="0"/>
              </a:spcBef>
              <a:spcAft>
                <a:spcPts val="0"/>
              </a:spcAft>
              <a:buNone/>
            </a:pPr>
            <a:r>
              <a:rPr lang="en" sz="1500" u="sng">
                <a:solidFill>
                  <a:schemeClr val="hlink"/>
                </a:solidFill>
                <a:hlinkClick r:id="rId4"/>
              </a:rPr>
              <a:t>https://www.britannica.com/art/mode-music</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rPr lang="en" sz="1500"/>
              <a:t>• "Random Forests - Classification Description". Stat. Berkeley.Edu, 2022, </a:t>
            </a:r>
            <a:endParaRPr sz="1500"/>
          </a:p>
          <a:p>
            <a:pPr indent="0" lvl="0" marL="0" rtl="0" algn="l">
              <a:spcBef>
                <a:spcPts val="0"/>
              </a:spcBef>
              <a:spcAft>
                <a:spcPts val="0"/>
              </a:spcAft>
              <a:buNone/>
            </a:pPr>
            <a:r>
              <a:rPr lang="en" sz="1500"/>
              <a:t>https:// </a:t>
            </a:r>
            <a:r>
              <a:rPr lang="en" sz="1500" u="sng">
                <a:solidFill>
                  <a:schemeClr val="hlink"/>
                </a:solidFill>
                <a:hlinkClick r:id="rId5"/>
              </a:rPr>
              <a:t>www.stat.berkeley.edu/~breiman/RandomForests/cc_home.htm</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solidFill>
                  <a:schemeClr val="dk1"/>
                </a:solidFill>
              </a:rPr>
              <a:t>• </a:t>
            </a:r>
            <a:r>
              <a:rPr lang="en" sz="1500"/>
              <a:t>Venetia. “The Long and the Short of It.” Living in the 70s, 9 July 2021, </a:t>
            </a:r>
            <a:r>
              <a:rPr lang="en" sz="1500" u="sng">
                <a:solidFill>
                  <a:schemeClr val="hlink"/>
                </a:solidFill>
                <a:hlinkClick r:id="rId6"/>
              </a:rPr>
              <a:t>joy.org.au/livinginthe70s/2021/07/10/very-long-and-very-short-songs/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8"/>
          <p:cNvPicPr preferRelativeResize="0"/>
          <p:nvPr/>
        </p:nvPicPr>
        <p:blipFill>
          <a:blip r:embed="rId3">
            <a:alphaModFix/>
          </a:blip>
          <a:stretch>
            <a:fillRect/>
          </a:stretch>
        </p:blipFill>
        <p:spPr>
          <a:xfrm>
            <a:off x="432375" y="1586550"/>
            <a:ext cx="5200876" cy="2962525"/>
          </a:xfrm>
          <a:prstGeom prst="rect">
            <a:avLst/>
          </a:prstGeom>
          <a:noFill/>
          <a:ln>
            <a:noFill/>
          </a:ln>
        </p:spPr>
      </p:pic>
      <p:pic>
        <p:nvPicPr>
          <p:cNvPr id="90" name="Google Shape;90;p18"/>
          <p:cNvPicPr preferRelativeResize="0"/>
          <p:nvPr/>
        </p:nvPicPr>
        <p:blipFill>
          <a:blip r:embed="rId4">
            <a:alphaModFix/>
          </a:blip>
          <a:stretch>
            <a:fillRect/>
          </a:stretch>
        </p:blipFill>
        <p:spPr>
          <a:xfrm>
            <a:off x="5727450" y="1586550"/>
            <a:ext cx="2955960" cy="2929075"/>
          </a:xfrm>
          <a:prstGeom prst="rect">
            <a:avLst/>
          </a:prstGeom>
          <a:noFill/>
          <a:ln>
            <a:noFill/>
          </a:ln>
        </p:spPr>
      </p:pic>
      <p:sp>
        <p:nvSpPr>
          <p:cNvPr id="91" name="Google Shape;91;p18"/>
          <p:cNvSpPr txBox="1"/>
          <p:nvPr>
            <p:ph type="title"/>
          </p:nvPr>
        </p:nvSpPr>
        <p:spPr>
          <a:xfrm>
            <a:off x="458350" y="370200"/>
            <a:ext cx="8730600" cy="67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Dataset Information</a:t>
            </a:r>
            <a:endParaRPr b="1"/>
          </a:p>
        </p:txBody>
      </p:sp>
      <p:sp>
        <p:nvSpPr>
          <p:cNvPr id="92" name="Google Shape;92;p18"/>
          <p:cNvSpPr txBox="1"/>
          <p:nvPr/>
        </p:nvSpPr>
        <p:spPr>
          <a:xfrm>
            <a:off x="432375" y="1155450"/>
            <a:ext cx="270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Statistics Summary</a:t>
            </a:r>
            <a:endParaRPr b="1" sz="1600"/>
          </a:p>
        </p:txBody>
      </p:sp>
      <p:sp>
        <p:nvSpPr>
          <p:cNvPr id="93" name="Google Shape;93;p18"/>
          <p:cNvSpPr txBox="1"/>
          <p:nvPr/>
        </p:nvSpPr>
        <p:spPr>
          <a:xfrm>
            <a:off x="5651250" y="1155450"/>
            <a:ext cx="270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Dataset Size &amp; Types</a:t>
            </a:r>
            <a:endParaRPr b="1"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a:blip r:embed="rId3">
            <a:alphaModFix/>
          </a:blip>
          <a:stretch>
            <a:fillRect/>
          </a:stretch>
        </p:blipFill>
        <p:spPr>
          <a:xfrm>
            <a:off x="554475" y="1162700"/>
            <a:ext cx="5865900" cy="3101151"/>
          </a:xfrm>
          <a:prstGeom prst="rect">
            <a:avLst/>
          </a:prstGeom>
          <a:noFill/>
          <a:ln>
            <a:noFill/>
          </a:ln>
        </p:spPr>
      </p:pic>
      <p:sp>
        <p:nvSpPr>
          <p:cNvPr id="99" name="Google Shape;99;p19"/>
          <p:cNvSpPr txBox="1"/>
          <p:nvPr>
            <p:ph type="title"/>
          </p:nvPr>
        </p:nvSpPr>
        <p:spPr>
          <a:xfrm>
            <a:off x="458350" y="450100"/>
            <a:ext cx="8730600" cy="67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 Cleaning</a:t>
            </a:r>
            <a:endParaRPr b="1"/>
          </a:p>
        </p:txBody>
      </p:sp>
      <p:sp>
        <p:nvSpPr>
          <p:cNvPr id="100" name="Google Shape;100;p19"/>
          <p:cNvSpPr txBox="1"/>
          <p:nvPr/>
        </p:nvSpPr>
        <p:spPr>
          <a:xfrm>
            <a:off x="554475" y="4380300"/>
            <a:ext cx="3091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We dropped all NA values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445575" y="476750"/>
            <a:ext cx="8730600" cy="67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 </a:t>
            </a:r>
            <a:r>
              <a:rPr b="1" lang="en"/>
              <a:t>Visualization: Dependent Variable</a:t>
            </a:r>
            <a:endParaRPr b="1"/>
          </a:p>
        </p:txBody>
      </p:sp>
      <p:pic>
        <p:nvPicPr>
          <p:cNvPr id="106" name="Google Shape;106;p20"/>
          <p:cNvPicPr preferRelativeResize="0"/>
          <p:nvPr/>
        </p:nvPicPr>
        <p:blipFill>
          <a:blip r:embed="rId3">
            <a:alphaModFix/>
          </a:blip>
          <a:stretch>
            <a:fillRect/>
          </a:stretch>
        </p:blipFill>
        <p:spPr>
          <a:xfrm>
            <a:off x="505500" y="1646775"/>
            <a:ext cx="4618026" cy="2831475"/>
          </a:xfrm>
          <a:prstGeom prst="rect">
            <a:avLst/>
          </a:prstGeom>
          <a:noFill/>
          <a:ln>
            <a:noFill/>
          </a:ln>
        </p:spPr>
      </p:pic>
      <p:sp>
        <p:nvSpPr>
          <p:cNvPr id="107" name="Google Shape;107;p20"/>
          <p:cNvSpPr txBox="1"/>
          <p:nvPr>
            <p:ph idx="1" type="body"/>
          </p:nvPr>
        </p:nvSpPr>
        <p:spPr>
          <a:xfrm>
            <a:off x="445575" y="1228538"/>
            <a:ext cx="3862800" cy="55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t>The Distribution of Popularity</a:t>
            </a:r>
            <a:endParaRPr/>
          </a:p>
        </p:txBody>
      </p:sp>
      <p:sp>
        <p:nvSpPr>
          <p:cNvPr id="108" name="Google Shape;108;p20"/>
          <p:cNvSpPr txBox="1"/>
          <p:nvPr/>
        </p:nvSpPr>
        <p:spPr>
          <a:xfrm>
            <a:off x="505500" y="4588100"/>
            <a:ext cx="556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Mean</a:t>
            </a:r>
            <a:r>
              <a:rPr lang="en"/>
              <a:t> = 31.56, Median=33.00, Standard Deviation = 21.58</a:t>
            </a:r>
            <a:endParaRPr/>
          </a:p>
        </p:txBody>
      </p:sp>
      <p:sp>
        <p:nvSpPr>
          <p:cNvPr id="109" name="Google Shape;109;p20"/>
          <p:cNvSpPr txBox="1"/>
          <p:nvPr/>
        </p:nvSpPr>
        <p:spPr>
          <a:xfrm>
            <a:off x="5403175" y="1646775"/>
            <a:ext cx="3285900" cy="2685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500"/>
              <a:t>Insights:</a:t>
            </a:r>
            <a:endParaRPr b="1" sz="1500"/>
          </a:p>
          <a:p>
            <a:pPr indent="-317500" lvl="0" marL="457200" rtl="0" algn="l">
              <a:spcBef>
                <a:spcPts val="0"/>
              </a:spcBef>
              <a:spcAft>
                <a:spcPts val="0"/>
              </a:spcAft>
              <a:buSzPts val="1400"/>
              <a:buAutoNum type="arabicPeriod"/>
            </a:pPr>
            <a:r>
              <a:rPr lang="en"/>
              <a:t>A </a:t>
            </a:r>
            <a:r>
              <a:rPr lang="en"/>
              <a:t>majority songs have the popularity equal to 0 due to their early release year</a:t>
            </a:r>
            <a:endParaRPr/>
          </a:p>
          <a:p>
            <a:pPr indent="-317500" lvl="0" marL="457200" rtl="0" algn="l">
              <a:spcBef>
                <a:spcPts val="0"/>
              </a:spcBef>
              <a:spcAft>
                <a:spcPts val="0"/>
              </a:spcAft>
              <a:buSzPts val="1400"/>
              <a:buAutoNum type="arabicPeriod"/>
            </a:pPr>
            <a:r>
              <a:rPr lang="en"/>
              <a:t>Without considering about songs with a popularity 0, the distribution of popularity looks like normal distribution</a:t>
            </a:r>
            <a:endParaRPr/>
          </a:p>
          <a:p>
            <a:pPr indent="-317500" lvl="0" marL="457200" rtl="0" algn="l">
              <a:spcBef>
                <a:spcPts val="0"/>
              </a:spcBef>
              <a:spcAft>
                <a:spcPts val="0"/>
              </a:spcAft>
              <a:buSzPts val="1400"/>
              <a:buAutoNum type="arabicPeriod"/>
            </a:pPr>
            <a:r>
              <a:rPr lang="en"/>
              <a:t>There are no so much extremely popular songs or extremely not popular songs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445575" y="399475"/>
            <a:ext cx="8730600" cy="67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 Visualization: Dependent Variable</a:t>
            </a:r>
            <a:endParaRPr b="1"/>
          </a:p>
        </p:txBody>
      </p:sp>
      <p:sp>
        <p:nvSpPr>
          <p:cNvPr id="115" name="Google Shape;115;p21"/>
          <p:cNvSpPr txBox="1"/>
          <p:nvPr>
            <p:ph idx="1" type="body"/>
          </p:nvPr>
        </p:nvSpPr>
        <p:spPr>
          <a:xfrm>
            <a:off x="445575" y="1076850"/>
            <a:ext cx="6190500" cy="55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t>The C</a:t>
            </a:r>
            <a:r>
              <a:rPr b="1" lang="en" sz="1500"/>
              <a:t>orrelation between Popularity and Independent Variables</a:t>
            </a:r>
            <a:endParaRPr/>
          </a:p>
        </p:txBody>
      </p:sp>
      <p:pic>
        <p:nvPicPr>
          <p:cNvPr id="116" name="Google Shape;116;p21"/>
          <p:cNvPicPr preferRelativeResize="0"/>
          <p:nvPr/>
        </p:nvPicPr>
        <p:blipFill rotWithShape="1">
          <a:blip r:embed="rId3">
            <a:alphaModFix/>
          </a:blip>
          <a:srcRect b="2723" l="4739" r="-2673" t="0"/>
          <a:stretch/>
        </p:blipFill>
        <p:spPr>
          <a:xfrm>
            <a:off x="506350" y="1558950"/>
            <a:ext cx="6497701" cy="2861550"/>
          </a:xfrm>
          <a:prstGeom prst="rect">
            <a:avLst/>
          </a:prstGeom>
          <a:noFill/>
          <a:ln>
            <a:noFill/>
          </a:ln>
        </p:spPr>
      </p:pic>
      <p:sp>
        <p:nvSpPr>
          <p:cNvPr id="117" name="Google Shape;117;p21"/>
          <p:cNvSpPr/>
          <p:nvPr/>
        </p:nvSpPr>
        <p:spPr>
          <a:xfrm>
            <a:off x="6067375" y="1636925"/>
            <a:ext cx="506400" cy="2407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1"/>
          <p:cNvSpPr/>
          <p:nvPr/>
        </p:nvSpPr>
        <p:spPr>
          <a:xfrm>
            <a:off x="915000" y="2614100"/>
            <a:ext cx="463200" cy="1057200"/>
          </a:xfrm>
          <a:prstGeom prst="rect">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1"/>
          <p:cNvSpPr txBox="1"/>
          <p:nvPr/>
        </p:nvSpPr>
        <p:spPr>
          <a:xfrm>
            <a:off x="506350" y="4444375"/>
            <a:ext cx="63621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Year influences the popularity of songs most positively </a:t>
            </a:r>
            <a:endParaRPr/>
          </a:p>
          <a:p>
            <a:pPr indent="-317500" lvl="0" marL="457200" rtl="0" algn="l">
              <a:spcBef>
                <a:spcPts val="0"/>
              </a:spcBef>
              <a:spcAft>
                <a:spcPts val="0"/>
              </a:spcAft>
              <a:buSzPts val="1400"/>
              <a:buChar char="●"/>
            </a:pPr>
            <a:r>
              <a:rPr lang="en"/>
              <a:t>Acousticness influences the popularity of </a:t>
            </a:r>
            <a:r>
              <a:rPr lang="en"/>
              <a:t>songs</a:t>
            </a:r>
            <a:r>
              <a:rPr lang="en"/>
              <a:t> most negatively</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